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20"/>
  </p:notesMasterIdLst>
  <p:handoutMasterIdLst>
    <p:handoutMasterId r:id="rId21"/>
  </p:handoutMasterIdLst>
  <p:sldIdLst>
    <p:sldId id="421" r:id="rId2"/>
    <p:sldId id="880" r:id="rId3"/>
    <p:sldId id="901" r:id="rId4"/>
    <p:sldId id="900" r:id="rId5"/>
    <p:sldId id="881" r:id="rId6"/>
    <p:sldId id="890" r:id="rId7"/>
    <p:sldId id="882" r:id="rId8"/>
    <p:sldId id="893" r:id="rId9"/>
    <p:sldId id="883" r:id="rId10"/>
    <p:sldId id="884" r:id="rId11"/>
    <p:sldId id="885" r:id="rId12"/>
    <p:sldId id="894" r:id="rId13"/>
    <p:sldId id="896" r:id="rId14"/>
    <p:sldId id="895" r:id="rId15"/>
    <p:sldId id="897" r:id="rId16"/>
    <p:sldId id="898" r:id="rId17"/>
    <p:sldId id="899" r:id="rId18"/>
    <p:sldId id="850" r:id="rId19"/>
  </p:sldIdLst>
  <p:sldSz cx="12192000" cy="6858000"/>
  <p:notesSz cx="6797675" cy="9928225"/>
  <p:defaultTextStyle>
    <a:defPPr>
      <a:defRPr lang="tr-T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lker DAMLAR" initials="ID" lastIdx="1" clrIdx="0">
    <p:extLst>
      <p:ext uri="{19B8F6BF-5375-455C-9EA6-DF929625EA0E}">
        <p15:presenceInfo xmlns:p15="http://schemas.microsoft.com/office/powerpoint/2012/main" userId="S-1-5-21-606747145-725345543-1801674531-397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091E"/>
    <a:srgbClr val="B686DA"/>
    <a:srgbClr val="857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Orta Stil 1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Orta Stil 1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2833802-FEF1-4C79-8D5D-14CF1EAF98D9}" styleName="Açık Stil 2 - Vurgu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Orta Stil 4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25E5076-3810-47DD-B79F-674D7AD40C01}" styleName="Koyu Stil 1 - Vurgu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Koyu Stil 1 - Vurgu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Koyu Stil 1 - Vurgu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5BE263C-DBD7-4A20-BB59-AAB30ACAA65A}" styleName="Orta Stil 3 - Vurgu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Orta Stil 1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033" autoAdjust="0"/>
    <p:restoredTop sz="94237" autoAdjust="0"/>
  </p:normalViewPr>
  <p:slideViewPr>
    <p:cSldViewPr>
      <p:cViewPr varScale="1">
        <p:scale>
          <a:sx n="82" d="100"/>
          <a:sy n="82" d="100"/>
        </p:scale>
        <p:origin x="96" y="96"/>
      </p:cViewPr>
      <p:guideLst>
        <p:guide orient="horz" pos="2160"/>
        <p:guide pos="3840"/>
      </p:guideLst>
    </p:cSldViewPr>
  </p:slideViewPr>
  <p:outlineViewPr>
    <p:cViewPr>
      <p:scale>
        <a:sx n="33" d="100"/>
        <a:sy n="33" d="100"/>
      </p:scale>
      <p:origin x="0" y="-1133"/>
    </p:cViewPr>
  </p:outlineViewPr>
  <p:notesTextViewPr>
    <p:cViewPr>
      <p:scale>
        <a:sx n="100" d="100"/>
        <a:sy n="100" d="100"/>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4" y="1"/>
            <a:ext cx="2944490" cy="496411"/>
          </a:xfrm>
          <a:prstGeom prst="rect">
            <a:avLst/>
          </a:prstGeom>
        </p:spPr>
        <p:txBody>
          <a:bodyPr vert="horz" lIns="92281" tIns="46140" rIns="92281" bIns="46140" rtlCol="0"/>
          <a:lstStyle>
            <a:lvl1pPr algn="l" fontAlgn="auto">
              <a:spcBef>
                <a:spcPts val="0"/>
              </a:spcBef>
              <a:spcAft>
                <a:spcPts val="0"/>
              </a:spcAft>
              <a:defRPr sz="1200">
                <a:latin typeface="+mn-lt"/>
                <a:cs typeface="+mn-cs"/>
              </a:defRPr>
            </a:lvl1pPr>
          </a:lstStyle>
          <a:p>
            <a:pPr>
              <a:defRPr/>
            </a:pPr>
            <a:endParaRPr lang="tr-TR"/>
          </a:p>
        </p:txBody>
      </p:sp>
      <p:sp>
        <p:nvSpPr>
          <p:cNvPr id="3" name="Veri Yer Tutucusu 2"/>
          <p:cNvSpPr>
            <a:spLocks noGrp="1"/>
          </p:cNvSpPr>
          <p:nvPr>
            <p:ph type="dt" sz="quarter" idx="1"/>
          </p:nvPr>
        </p:nvSpPr>
        <p:spPr>
          <a:xfrm>
            <a:off x="3851593" y="1"/>
            <a:ext cx="2944490" cy="496411"/>
          </a:xfrm>
          <a:prstGeom prst="rect">
            <a:avLst/>
          </a:prstGeom>
        </p:spPr>
        <p:txBody>
          <a:bodyPr vert="horz" lIns="92281" tIns="46140" rIns="92281" bIns="46140" rtlCol="0"/>
          <a:lstStyle>
            <a:lvl1pPr algn="r" fontAlgn="auto">
              <a:spcBef>
                <a:spcPts val="0"/>
              </a:spcBef>
              <a:spcAft>
                <a:spcPts val="0"/>
              </a:spcAft>
              <a:defRPr sz="1200">
                <a:latin typeface="+mn-lt"/>
                <a:cs typeface="+mn-cs"/>
              </a:defRPr>
            </a:lvl1pPr>
          </a:lstStyle>
          <a:p>
            <a:pPr>
              <a:defRPr/>
            </a:pPr>
            <a:fld id="{3E9F55DA-825B-4435-8E89-A00C28FD7432}" type="datetimeFigureOut">
              <a:rPr lang="tr-TR"/>
              <a:pPr>
                <a:defRPr/>
              </a:pPr>
              <a:t>7.11.2024</a:t>
            </a:fld>
            <a:endParaRPr lang="tr-TR"/>
          </a:p>
        </p:txBody>
      </p:sp>
      <p:sp>
        <p:nvSpPr>
          <p:cNvPr id="4" name="Altbilgi Yer Tutucusu 3"/>
          <p:cNvSpPr>
            <a:spLocks noGrp="1"/>
          </p:cNvSpPr>
          <p:nvPr>
            <p:ph type="ftr" sz="quarter" idx="2"/>
          </p:nvPr>
        </p:nvSpPr>
        <p:spPr>
          <a:xfrm>
            <a:off x="4" y="9430225"/>
            <a:ext cx="2944490" cy="496411"/>
          </a:xfrm>
          <a:prstGeom prst="rect">
            <a:avLst/>
          </a:prstGeom>
        </p:spPr>
        <p:txBody>
          <a:bodyPr vert="horz" lIns="92281" tIns="46140" rIns="92281" bIns="46140" rtlCol="0" anchor="b"/>
          <a:lstStyle>
            <a:lvl1pPr algn="l" fontAlgn="auto">
              <a:spcBef>
                <a:spcPts val="0"/>
              </a:spcBef>
              <a:spcAft>
                <a:spcPts val="0"/>
              </a:spcAft>
              <a:defRPr sz="1200">
                <a:latin typeface="+mn-lt"/>
                <a:cs typeface="+mn-cs"/>
              </a:defRPr>
            </a:lvl1pPr>
          </a:lstStyle>
          <a:p>
            <a:pPr>
              <a:defRPr/>
            </a:pPr>
            <a:endParaRPr lang="tr-TR"/>
          </a:p>
        </p:txBody>
      </p:sp>
      <p:sp>
        <p:nvSpPr>
          <p:cNvPr id="5" name="Slayt Numarası Yer Tutucusu 4"/>
          <p:cNvSpPr>
            <a:spLocks noGrp="1"/>
          </p:cNvSpPr>
          <p:nvPr>
            <p:ph type="sldNum" sz="quarter" idx="3"/>
          </p:nvPr>
        </p:nvSpPr>
        <p:spPr>
          <a:xfrm>
            <a:off x="3851593" y="9430225"/>
            <a:ext cx="2944490" cy="496411"/>
          </a:xfrm>
          <a:prstGeom prst="rect">
            <a:avLst/>
          </a:prstGeom>
        </p:spPr>
        <p:txBody>
          <a:bodyPr vert="horz" lIns="92281" tIns="46140" rIns="92281" bIns="46140" rtlCol="0" anchor="b"/>
          <a:lstStyle>
            <a:lvl1pPr algn="r" fontAlgn="auto">
              <a:spcBef>
                <a:spcPts val="0"/>
              </a:spcBef>
              <a:spcAft>
                <a:spcPts val="0"/>
              </a:spcAft>
              <a:defRPr sz="1200">
                <a:latin typeface="+mn-lt"/>
                <a:cs typeface="+mn-cs"/>
              </a:defRPr>
            </a:lvl1pPr>
          </a:lstStyle>
          <a:p>
            <a:pPr>
              <a:defRPr/>
            </a:pPr>
            <a:fld id="{E18B3A0D-F8F1-4D38-B869-0090C712A1E3}" type="slidenum">
              <a:rPr lang="tr-TR"/>
              <a:pPr>
                <a:defRPr/>
              </a:pPr>
              <a:t>‹#›</a:t>
            </a:fld>
            <a:endParaRPr lang="tr-TR"/>
          </a:p>
        </p:txBody>
      </p:sp>
    </p:spTree>
    <p:extLst>
      <p:ext uri="{BB962C8B-B14F-4D97-AF65-F5344CB8AC3E}">
        <p14:creationId xmlns:p14="http://schemas.microsoft.com/office/powerpoint/2010/main" val="814274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4" y="1"/>
            <a:ext cx="2944490" cy="496411"/>
          </a:xfrm>
          <a:prstGeom prst="rect">
            <a:avLst/>
          </a:prstGeom>
        </p:spPr>
        <p:txBody>
          <a:bodyPr vert="horz" lIns="92281" tIns="46140" rIns="92281" bIns="46140"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3851593" y="1"/>
            <a:ext cx="2944490" cy="496411"/>
          </a:xfrm>
          <a:prstGeom prst="rect">
            <a:avLst/>
          </a:prstGeom>
        </p:spPr>
        <p:txBody>
          <a:bodyPr vert="horz" lIns="92281" tIns="46140" rIns="92281" bIns="46140" rtlCol="0"/>
          <a:lstStyle>
            <a:lvl1pPr algn="r" fontAlgn="auto">
              <a:spcBef>
                <a:spcPts val="0"/>
              </a:spcBef>
              <a:spcAft>
                <a:spcPts val="0"/>
              </a:spcAft>
              <a:defRPr sz="1200">
                <a:latin typeface="+mn-lt"/>
                <a:cs typeface="+mn-cs"/>
              </a:defRPr>
            </a:lvl1pPr>
          </a:lstStyle>
          <a:p>
            <a:pPr>
              <a:defRPr/>
            </a:pPr>
            <a:fld id="{5DB3F315-21BF-4AC9-9AB3-94E6EC791850}" type="datetimeFigureOut">
              <a:rPr lang="tr-TR"/>
              <a:pPr>
                <a:defRPr/>
              </a:pPr>
              <a:t>7.11.2024</a:t>
            </a:fld>
            <a:endParaRPr lang="tr-TR"/>
          </a:p>
        </p:txBody>
      </p:sp>
      <p:sp>
        <p:nvSpPr>
          <p:cNvPr id="4" name="3 Slayt Görüntüsü Yer Tutucusu"/>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2281" tIns="46140" rIns="92281" bIns="46140" rtlCol="0" anchor="ctr"/>
          <a:lstStyle/>
          <a:p>
            <a:pPr lvl="0"/>
            <a:endParaRPr lang="tr-TR" noProof="0"/>
          </a:p>
        </p:txBody>
      </p:sp>
      <p:sp>
        <p:nvSpPr>
          <p:cNvPr id="5" name="4 Not Yer Tutucusu"/>
          <p:cNvSpPr>
            <a:spLocks noGrp="1"/>
          </p:cNvSpPr>
          <p:nvPr>
            <p:ph type="body" sz="quarter" idx="3"/>
          </p:nvPr>
        </p:nvSpPr>
        <p:spPr>
          <a:xfrm>
            <a:off x="679131" y="4715907"/>
            <a:ext cx="5439416" cy="4467701"/>
          </a:xfrm>
          <a:prstGeom prst="rect">
            <a:avLst/>
          </a:prstGeom>
        </p:spPr>
        <p:txBody>
          <a:bodyPr vert="horz" lIns="92281" tIns="46140" rIns="92281" bIns="46140" rtlCol="0">
            <a:normAutofit/>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 name="5 Altbilgi Yer Tutucusu"/>
          <p:cNvSpPr>
            <a:spLocks noGrp="1"/>
          </p:cNvSpPr>
          <p:nvPr>
            <p:ph type="ftr" sz="quarter" idx="4"/>
          </p:nvPr>
        </p:nvSpPr>
        <p:spPr>
          <a:xfrm>
            <a:off x="4" y="9430225"/>
            <a:ext cx="2944490" cy="496411"/>
          </a:xfrm>
          <a:prstGeom prst="rect">
            <a:avLst/>
          </a:prstGeom>
        </p:spPr>
        <p:txBody>
          <a:bodyPr vert="horz" lIns="92281" tIns="46140" rIns="92281" bIns="46140" rtlCol="0" anchor="b"/>
          <a:lstStyle>
            <a:lvl1pPr algn="l" fontAlgn="auto">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51593" y="9430225"/>
            <a:ext cx="2944490" cy="496411"/>
          </a:xfrm>
          <a:prstGeom prst="rect">
            <a:avLst/>
          </a:prstGeom>
        </p:spPr>
        <p:txBody>
          <a:bodyPr vert="horz" lIns="92281" tIns="46140" rIns="92281" bIns="46140" rtlCol="0" anchor="b"/>
          <a:lstStyle>
            <a:lvl1pPr algn="r" fontAlgn="auto">
              <a:spcBef>
                <a:spcPts val="0"/>
              </a:spcBef>
              <a:spcAft>
                <a:spcPts val="0"/>
              </a:spcAft>
              <a:defRPr sz="1200">
                <a:latin typeface="+mn-lt"/>
                <a:cs typeface="+mn-cs"/>
              </a:defRPr>
            </a:lvl1pPr>
          </a:lstStyle>
          <a:p>
            <a:pPr>
              <a:defRPr/>
            </a:pPr>
            <a:fld id="{52408330-5231-432E-8FB1-11958B4EDE0C}" type="slidenum">
              <a:rPr lang="tr-TR"/>
              <a:pPr>
                <a:defRPr/>
              </a:pPr>
              <a:t>‹#›</a:t>
            </a:fld>
            <a:endParaRPr lang="tr-TR"/>
          </a:p>
        </p:txBody>
      </p:sp>
    </p:spTree>
    <p:extLst>
      <p:ext uri="{BB962C8B-B14F-4D97-AF65-F5344CB8AC3E}">
        <p14:creationId xmlns:p14="http://schemas.microsoft.com/office/powerpoint/2010/main" val="28469598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Slayt Görüntüsü Yer Tutucusu"/>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4096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altLang="tr-TR" dirty="0"/>
          </a:p>
        </p:txBody>
      </p:sp>
      <p:sp>
        <p:nvSpPr>
          <p:cNvPr id="2" name="3 Slayt Numarası Yer Tutucusu"/>
          <p:cNvSpPr>
            <a:spLocks noGrp="1"/>
          </p:cNvSpPr>
          <p:nvPr>
            <p:ph type="sldNum" sz="quarter" idx="5"/>
          </p:nvPr>
        </p:nvSpPr>
        <p:spPr/>
        <p:txBody>
          <a:bodyPr/>
          <a:lstStyle/>
          <a:p>
            <a:pPr>
              <a:defRPr/>
            </a:pPr>
            <a:fld id="{BCBFDC2C-4A58-4299-A52E-E5F4AA1FECB8}" type="slidenum">
              <a:rPr lang="tr-TR" smtClean="0"/>
              <a:pPr>
                <a:defRPr/>
              </a:pPr>
              <a:t>1</a:t>
            </a:fld>
            <a:endParaRPr lang="tr-TR" dirty="0"/>
          </a:p>
        </p:txBody>
      </p:sp>
    </p:spTree>
    <p:extLst>
      <p:ext uri="{BB962C8B-B14F-4D97-AF65-F5344CB8AC3E}">
        <p14:creationId xmlns:p14="http://schemas.microsoft.com/office/powerpoint/2010/main" val="3256241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488" y="744538"/>
            <a:ext cx="6616700" cy="3722687"/>
          </a:xfrm>
        </p:spPr>
      </p:sp>
      <p:sp>
        <p:nvSpPr>
          <p:cNvPr id="3" name="Not Yer Tutucusu 2"/>
          <p:cNvSpPr>
            <a:spLocks noGrp="1"/>
          </p:cNvSpPr>
          <p:nvPr>
            <p:ph type="body" idx="1"/>
          </p:nvPr>
        </p:nvSpPr>
        <p:spPr/>
        <p:txBody>
          <a:bodyPr>
            <a:normAutofit/>
          </a:bodyPr>
          <a:lstStyle/>
          <a:p>
            <a:endParaRPr lang="tr-TR" dirty="0"/>
          </a:p>
        </p:txBody>
      </p:sp>
      <p:sp>
        <p:nvSpPr>
          <p:cNvPr id="4" name="Slayt Numarası Yer Tutucusu 3"/>
          <p:cNvSpPr>
            <a:spLocks noGrp="1"/>
          </p:cNvSpPr>
          <p:nvPr>
            <p:ph type="sldNum" sz="quarter" idx="10"/>
          </p:nvPr>
        </p:nvSpPr>
        <p:spPr/>
        <p:txBody>
          <a:bodyPr/>
          <a:lstStyle/>
          <a:p>
            <a:pPr>
              <a:defRPr/>
            </a:pPr>
            <a:fld id="{52408330-5231-432E-8FB1-11958B4EDE0C}" type="slidenum">
              <a:rPr lang="tr-TR" smtClean="0"/>
              <a:pPr>
                <a:defRPr/>
              </a:pPr>
              <a:t>18</a:t>
            </a:fld>
            <a:endParaRPr lang="tr-TR"/>
          </a:p>
        </p:txBody>
      </p:sp>
    </p:spTree>
    <p:extLst>
      <p:ext uri="{BB962C8B-B14F-4D97-AF65-F5344CB8AC3E}">
        <p14:creationId xmlns:p14="http://schemas.microsoft.com/office/powerpoint/2010/main" val="18704171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pic>
        <p:nvPicPr>
          <p:cNvPr id="3" name="8 Resim" descr="powerpoint1.jpg"/>
          <p:cNvPicPr>
            <a:picLocks noChangeAspect="1"/>
          </p:cNvPicPr>
          <p:nvPr userDrawn="1"/>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2" name="1 Başlık"/>
          <p:cNvSpPr>
            <a:spLocks noGrp="1"/>
          </p:cNvSpPr>
          <p:nvPr>
            <p:ph type="ctrTitle"/>
          </p:nvPr>
        </p:nvSpPr>
        <p:spPr>
          <a:xfrm>
            <a:off x="7536160" y="3573016"/>
            <a:ext cx="4655840" cy="1584176"/>
          </a:xfrm>
        </p:spPr>
        <p:txBody>
          <a:bodyPr>
            <a:normAutofit/>
          </a:bodyPr>
          <a:lstStyle>
            <a:lvl1pPr>
              <a:defRPr sz="3600">
                <a:latin typeface="Times New Roman" panose="02020603050405020304" pitchFamily="18" charset="0"/>
                <a:cs typeface="Times New Roman" panose="02020603050405020304" pitchFamily="18" charset="0"/>
              </a:defRPr>
            </a:lvl1pPr>
          </a:lstStyle>
          <a:p>
            <a:r>
              <a:rPr lang="tr-TR" dirty="0"/>
              <a:t>Asıl başlık stili için tıklatın</a:t>
            </a:r>
          </a:p>
        </p:txBody>
      </p:sp>
      <p:sp>
        <p:nvSpPr>
          <p:cNvPr id="4" name="3 Veri Yer Tutucusu"/>
          <p:cNvSpPr>
            <a:spLocks noGrp="1"/>
          </p:cNvSpPr>
          <p:nvPr>
            <p:ph type="dt" sz="half" idx="10"/>
          </p:nvPr>
        </p:nvSpPr>
        <p:spPr/>
        <p:txBody>
          <a:bodyPr/>
          <a:lstStyle>
            <a:lvl1pPr>
              <a:defRPr/>
            </a:lvl1pPr>
          </a:lstStyle>
          <a:p>
            <a:pPr>
              <a:defRPr/>
            </a:pPr>
            <a:fld id="{67DFA6AD-A234-4168-B6FA-F0A557DAAE06}" type="datetime1">
              <a:rPr lang="tr-TR" smtClean="0"/>
              <a:t>7.11.2024</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a:t>ÖĞRETMEN YETİŞTİRME VE GELİŞTİRME GENEL MÜDÜRLÜĞÜ</a:t>
            </a:r>
          </a:p>
        </p:txBody>
      </p:sp>
      <p:sp>
        <p:nvSpPr>
          <p:cNvPr id="6" name="5 Slayt Numarası Yer Tutucusu"/>
          <p:cNvSpPr>
            <a:spLocks noGrp="1"/>
          </p:cNvSpPr>
          <p:nvPr>
            <p:ph type="sldNum" sz="quarter" idx="12"/>
          </p:nvPr>
        </p:nvSpPr>
        <p:spPr/>
        <p:txBody>
          <a:bodyPr/>
          <a:lstStyle>
            <a:lvl1pPr>
              <a:defRPr/>
            </a:lvl1pPr>
          </a:lstStyle>
          <a:p>
            <a:pPr>
              <a:defRPr/>
            </a:pPr>
            <a:fld id="{E7092A0D-5B75-4964-A88D-15DB3747E0C3}" type="slidenum">
              <a:rPr lang="tr-TR"/>
              <a:pPr>
                <a:defRPr/>
              </a:pPr>
              <a:t>‹#›</a:t>
            </a:fld>
            <a:endParaRPr lang="tr-TR"/>
          </a:p>
        </p:txBody>
      </p:sp>
      <p:pic>
        <p:nvPicPr>
          <p:cNvPr id="7" name="Resim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08944" y="2931294"/>
            <a:ext cx="1327216" cy="995412"/>
          </a:xfrm>
          <a:prstGeom prst="rect">
            <a:avLst/>
          </a:prstGeom>
        </p:spPr>
      </p:pic>
      <p:sp>
        <p:nvSpPr>
          <p:cNvPr id="8" name="Dikdörtgen 7"/>
          <p:cNvSpPr/>
          <p:nvPr userDrawn="1"/>
        </p:nvSpPr>
        <p:spPr>
          <a:xfrm>
            <a:off x="6128218" y="2837692"/>
            <a:ext cx="1407942" cy="1239379"/>
          </a:xfrm>
          <a:prstGeom prst="rect">
            <a:avLst/>
          </a:prstGeom>
          <a:solidFill>
            <a:srgbClr val="E20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9" name="Resim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92129" y="2931294"/>
            <a:ext cx="1008112" cy="99541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fld id="{AE2B43AB-04C0-4677-B576-5308D3BB979D}" type="datetime1">
              <a:rPr lang="tr-TR" smtClean="0"/>
              <a:t>7.11.2024</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a:t>ÖĞRETMEN YETİŞTİRME VE GELİŞTİRME GENEL MÜDÜRLÜĞÜ</a:t>
            </a:r>
          </a:p>
        </p:txBody>
      </p:sp>
      <p:sp>
        <p:nvSpPr>
          <p:cNvPr id="6" name="5 Slayt Numarası Yer Tutucusu"/>
          <p:cNvSpPr>
            <a:spLocks noGrp="1"/>
          </p:cNvSpPr>
          <p:nvPr>
            <p:ph type="sldNum" sz="quarter" idx="12"/>
          </p:nvPr>
        </p:nvSpPr>
        <p:spPr/>
        <p:txBody>
          <a:bodyPr/>
          <a:lstStyle>
            <a:lvl1pPr>
              <a:defRPr/>
            </a:lvl1pPr>
          </a:lstStyle>
          <a:p>
            <a:pPr>
              <a:defRPr/>
            </a:pPr>
            <a:fld id="{169F1631-1BCD-4888-BF2B-649BD5E12724}"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7432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09600" y="274640"/>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fld id="{05222C57-4A21-43FE-B227-56D62FA32E21}" type="datetime1">
              <a:rPr lang="tr-TR" smtClean="0"/>
              <a:t>7.11.2024</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a:t>ÖĞRETMEN YETİŞTİRME VE GELİŞTİRME GENEL MÜDÜRLÜĞÜ</a:t>
            </a:r>
          </a:p>
        </p:txBody>
      </p:sp>
      <p:sp>
        <p:nvSpPr>
          <p:cNvPr id="6" name="5 Slayt Numarası Yer Tutucusu"/>
          <p:cNvSpPr>
            <a:spLocks noGrp="1"/>
          </p:cNvSpPr>
          <p:nvPr>
            <p:ph type="sldNum" sz="quarter" idx="12"/>
          </p:nvPr>
        </p:nvSpPr>
        <p:spPr/>
        <p:txBody>
          <a:bodyPr/>
          <a:lstStyle>
            <a:lvl1pPr>
              <a:defRPr/>
            </a:lvl1pPr>
          </a:lstStyle>
          <a:p>
            <a:pPr>
              <a:defRPr/>
            </a:pPr>
            <a:fld id="{92A8323F-6002-4D03-AE48-1A97C6F14FA0}" type="slidenum">
              <a:rPr lang="tr-TR"/>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Başlık Slaydı">
    <p:spTree>
      <p:nvGrpSpPr>
        <p:cNvPr id="1" name=""/>
        <p:cNvGrpSpPr/>
        <p:nvPr/>
      </p:nvGrpSpPr>
      <p:grpSpPr>
        <a:xfrm>
          <a:off x="0" y="0"/>
          <a:ext cx="0" cy="0"/>
          <a:chOff x="0" y="0"/>
          <a:chExt cx="0" cy="0"/>
        </a:xfrm>
      </p:grpSpPr>
      <p:pic>
        <p:nvPicPr>
          <p:cNvPr id="3" name="8 Resim" descr="powerpoint1.jpg"/>
          <p:cNvPicPr>
            <a:picLocks noChangeAspect="1"/>
          </p:cNvPicPr>
          <p:nvPr userDrawn="1"/>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4" name="3 Veri Yer Tutucusu"/>
          <p:cNvSpPr>
            <a:spLocks noGrp="1"/>
          </p:cNvSpPr>
          <p:nvPr>
            <p:ph type="dt" sz="half" idx="10"/>
          </p:nvPr>
        </p:nvSpPr>
        <p:spPr/>
        <p:txBody>
          <a:bodyPr/>
          <a:lstStyle>
            <a:lvl1pPr>
              <a:defRPr>
                <a:solidFill>
                  <a:schemeClr val="tx1">
                    <a:tint val="75000"/>
                  </a:schemeClr>
                </a:solidFill>
              </a:defRPr>
            </a:lvl1pPr>
          </a:lstStyle>
          <a:p>
            <a:pPr>
              <a:defRPr/>
            </a:pPr>
            <a:fld id="{D59DAA09-696A-4379-9A05-48E76A44D6A9}" type="datetime1">
              <a:rPr lang="tr-TR" smtClean="0"/>
              <a:t>7.11.2024</a:t>
            </a:fld>
            <a:endParaRPr lang="tr-TR"/>
          </a:p>
        </p:txBody>
      </p:sp>
      <p:sp>
        <p:nvSpPr>
          <p:cNvPr id="5" name="4 Altbilgi Yer Tutucusu"/>
          <p:cNvSpPr>
            <a:spLocks noGrp="1"/>
          </p:cNvSpPr>
          <p:nvPr>
            <p:ph type="ftr" sz="quarter" idx="11"/>
          </p:nvPr>
        </p:nvSpPr>
        <p:spPr/>
        <p:txBody>
          <a:bodyPr/>
          <a:lstStyle>
            <a:lvl1pPr>
              <a:defRPr>
                <a:solidFill>
                  <a:schemeClr val="tx1">
                    <a:tint val="75000"/>
                  </a:schemeClr>
                </a:solidFill>
              </a:defRPr>
            </a:lvl1pPr>
          </a:lstStyle>
          <a:p>
            <a:pPr>
              <a:defRPr/>
            </a:pPr>
            <a:r>
              <a:rPr lang="tr-TR"/>
              <a:t>ÖĞRETMEN YETİŞTİRME VE GELİŞTİRME GENEL MÜDÜRLÜĞÜ</a:t>
            </a:r>
          </a:p>
        </p:txBody>
      </p:sp>
      <p:sp>
        <p:nvSpPr>
          <p:cNvPr id="6" name="5 Slayt Numarası Yer Tutucusu"/>
          <p:cNvSpPr>
            <a:spLocks noGrp="1"/>
          </p:cNvSpPr>
          <p:nvPr>
            <p:ph type="sldNum" sz="quarter" idx="12"/>
          </p:nvPr>
        </p:nvSpPr>
        <p:spPr/>
        <p:txBody>
          <a:bodyPr/>
          <a:lstStyle>
            <a:lvl1pPr>
              <a:defRPr>
                <a:solidFill>
                  <a:schemeClr val="tx1">
                    <a:tint val="75000"/>
                  </a:schemeClr>
                </a:solidFill>
              </a:defRPr>
            </a:lvl1pPr>
          </a:lstStyle>
          <a:p>
            <a:pPr>
              <a:defRPr/>
            </a:pPr>
            <a:fld id="{6198A546-AAC9-4628-BCEF-8FE8D6EE19E4}" type="slidenum">
              <a:rPr lang="tr-TR"/>
              <a:pPr>
                <a:defRPr/>
              </a:pPr>
              <a:t>‹#›</a:t>
            </a:fld>
            <a:endParaRPr lang="tr-TR"/>
          </a:p>
        </p:txBody>
      </p:sp>
      <p:sp>
        <p:nvSpPr>
          <p:cNvPr id="9" name="Oval 8"/>
          <p:cNvSpPr/>
          <p:nvPr userDrawn="1"/>
        </p:nvSpPr>
        <p:spPr>
          <a:xfrm>
            <a:off x="5807968" y="2775114"/>
            <a:ext cx="1728192" cy="1296144"/>
          </a:xfrm>
          <a:prstGeom prst="ellipse">
            <a:avLst/>
          </a:prstGeom>
          <a:solidFill>
            <a:srgbClr val="E20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9"/>
          <p:cNvSpPr/>
          <p:nvPr userDrawn="1"/>
        </p:nvSpPr>
        <p:spPr>
          <a:xfrm>
            <a:off x="7536160" y="2775114"/>
            <a:ext cx="4416491" cy="797902"/>
          </a:xfrm>
          <a:prstGeom prst="rect">
            <a:avLst/>
          </a:prstGeom>
          <a:solidFill>
            <a:srgbClr val="E20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Metin kutusu 7"/>
          <p:cNvSpPr txBox="1"/>
          <p:nvPr userDrawn="1"/>
        </p:nvSpPr>
        <p:spPr>
          <a:xfrm>
            <a:off x="2973603" y="2250098"/>
            <a:ext cx="6244795" cy="892552"/>
          </a:xfrm>
          <a:prstGeom prst="rect">
            <a:avLst/>
          </a:prstGeom>
          <a:noFill/>
          <a:ln>
            <a:noFill/>
          </a:ln>
        </p:spPr>
        <p:txBody>
          <a:bodyPr wrap="square" rtlCol="0">
            <a:spAutoFit/>
          </a:bodyPr>
          <a:lstStyle/>
          <a:p>
            <a:pPr algn="ctr"/>
            <a:r>
              <a:rPr lang="tr-TR" sz="2600" b="1" dirty="0">
                <a:solidFill>
                  <a:schemeClr val="bg1"/>
                </a:solidFill>
              </a:rPr>
              <a:t>T.C.</a:t>
            </a:r>
          </a:p>
          <a:p>
            <a:pPr algn="ctr"/>
            <a:r>
              <a:rPr lang="tr-TR" sz="2600" b="1" dirty="0">
                <a:solidFill>
                  <a:schemeClr val="bg1"/>
                </a:solidFill>
              </a:rPr>
              <a:t>MİLLÎ</a:t>
            </a:r>
            <a:r>
              <a:rPr lang="tr-TR" sz="2600" b="1" baseline="0" dirty="0">
                <a:solidFill>
                  <a:schemeClr val="bg1"/>
                </a:solidFill>
              </a:rPr>
              <a:t> EĞİTİM BAKANLIĞI</a:t>
            </a:r>
            <a:endParaRPr lang="tr-TR" sz="2600" b="1" dirty="0">
              <a:solidFill>
                <a:schemeClr val="bg1"/>
              </a:solidFill>
            </a:endParaRPr>
          </a:p>
        </p:txBody>
      </p:sp>
      <p:sp>
        <p:nvSpPr>
          <p:cNvPr id="2" name="1 Başlık"/>
          <p:cNvSpPr>
            <a:spLocks noGrp="1"/>
          </p:cNvSpPr>
          <p:nvPr>
            <p:ph type="ctrTitle"/>
          </p:nvPr>
        </p:nvSpPr>
        <p:spPr>
          <a:xfrm>
            <a:off x="3768080" y="3152944"/>
            <a:ext cx="4655840" cy="1584176"/>
          </a:xfrm>
        </p:spPr>
        <p:txBody>
          <a:bodyPr>
            <a:normAutofit/>
          </a:bodyPr>
          <a:lstStyle>
            <a:lvl1pPr>
              <a:defRPr sz="3600"/>
            </a:lvl1pPr>
          </a:lstStyle>
          <a:p>
            <a:r>
              <a:rPr lang="tr-TR" dirty="0"/>
              <a:t>Asıl başlık stili için tıklatın</a:t>
            </a:r>
          </a:p>
        </p:txBody>
      </p:sp>
      <p:pic>
        <p:nvPicPr>
          <p:cNvPr id="11" name="Resim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73429" y="505634"/>
            <a:ext cx="1645142" cy="160361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83432" y="127647"/>
            <a:ext cx="10972800" cy="908050"/>
          </a:xfrm>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fld id="{FC0BBA22-CA05-4113-94A3-17683833DE81}" type="datetime1">
              <a:rPr lang="tr-TR" smtClean="0"/>
              <a:t>7.11.2024</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a:t>ÖĞRETMEN YETİŞTİRME VE GELİŞTİRME GENEL MÜDÜRLÜĞÜ</a:t>
            </a:r>
          </a:p>
        </p:txBody>
      </p:sp>
      <p:sp>
        <p:nvSpPr>
          <p:cNvPr id="6" name="5 Slayt Numarası Yer Tutucusu"/>
          <p:cNvSpPr>
            <a:spLocks noGrp="1"/>
          </p:cNvSpPr>
          <p:nvPr>
            <p:ph type="sldNum" sz="quarter" idx="12"/>
          </p:nvPr>
        </p:nvSpPr>
        <p:spPr/>
        <p:txBody>
          <a:bodyPr/>
          <a:lstStyle>
            <a:lvl1pPr>
              <a:defRPr/>
            </a:lvl1pPr>
          </a:lstStyle>
          <a:p>
            <a:pPr>
              <a:defRPr/>
            </a:pPr>
            <a:fld id="{C1A73A4A-FDAD-4655-B177-9E9CE39FF18B}"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963084" y="2906715"/>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0405B702-21E5-4855-8CC0-6FFF61D38CAA}" type="datetime1">
              <a:rPr lang="tr-TR" smtClean="0"/>
              <a:t>7.11.2024</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a:t>ÖĞRETMEN YETİŞTİRME VE GELİŞTİRME GENEL MÜDÜRLÜĞÜ</a:t>
            </a:r>
          </a:p>
        </p:txBody>
      </p:sp>
      <p:sp>
        <p:nvSpPr>
          <p:cNvPr id="6" name="5 Slayt Numarası Yer Tutucusu"/>
          <p:cNvSpPr>
            <a:spLocks noGrp="1"/>
          </p:cNvSpPr>
          <p:nvPr>
            <p:ph type="sldNum" sz="quarter" idx="12"/>
          </p:nvPr>
        </p:nvSpPr>
        <p:spPr/>
        <p:txBody>
          <a:bodyPr/>
          <a:lstStyle>
            <a:lvl1pPr>
              <a:defRPr/>
            </a:lvl1pPr>
          </a:lstStyle>
          <a:p>
            <a:pPr>
              <a:defRPr/>
            </a:pPr>
            <a:fld id="{F19F4C0A-2D49-4520-ACA7-779DF396B59A}"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3 Veri Yer Tutucusu"/>
          <p:cNvSpPr>
            <a:spLocks noGrp="1"/>
          </p:cNvSpPr>
          <p:nvPr>
            <p:ph type="dt" sz="half" idx="10"/>
          </p:nvPr>
        </p:nvSpPr>
        <p:spPr/>
        <p:txBody>
          <a:bodyPr/>
          <a:lstStyle>
            <a:lvl1pPr>
              <a:defRPr/>
            </a:lvl1pPr>
          </a:lstStyle>
          <a:p>
            <a:pPr>
              <a:defRPr/>
            </a:pPr>
            <a:fld id="{E8ABA9B8-5A92-4CEC-A680-D054782429AF}" type="datetime1">
              <a:rPr lang="tr-TR" smtClean="0"/>
              <a:t>7.11.2024</a:t>
            </a:fld>
            <a:endParaRPr lang="tr-TR"/>
          </a:p>
        </p:txBody>
      </p:sp>
      <p:sp>
        <p:nvSpPr>
          <p:cNvPr id="6" name="4 Altbilgi Yer Tutucusu"/>
          <p:cNvSpPr>
            <a:spLocks noGrp="1"/>
          </p:cNvSpPr>
          <p:nvPr>
            <p:ph type="ftr" sz="quarter" idx="11"/>
          </p:nvPr>
        </p:nvSpPr>
        <p:spPr/>
        <p:txBody>
          <a:bodyPr/>
          <a:lstStyle>
            <a:lvl1pPr>
              <a:defRPr/>
            </a:lvl1pPr>
          </a:lstStyle>
          <a:p>
            <a:pPr>
              <a:defRPr/>
            </a:pPr>
            <a:r>
              <a:rPr lang="tr-TR"/>
              <a:t>ÖĞRETMEN YETİŞTİRME VE GELİŞTİRME GENEL MÜDÜRLÜĞÜ</a:t>
            </a:r>
          </a:p>
        </p:txBody>
      </p:sp>
      <p:sp>
        <p:nvSpPr>
          <p:cNvPr id="7" name="5 Slayt Numarası Yer Tutucusu"/>
          <p:cNvSpPr>
            <a:spLocks noGrp="1"/>
          </p:cNvSpPr>
          <p:nvPr>
            <p:ph type="sldNum" sz="quarter" idx="12"/>
          </p:nvPr>
        </p:nvSpPr>
        <p:spPr/>
        <p:txBody>
          <a:bodyPr/>
          <a:lstStyle>
            <a:lvl1pPr>
              <a:defRPr/>
            </a:lvl1pPr>
          </a:lstStyle>
          <a:p>
            <a:pPr>
              <a:defRPr/>
            </a:pPr>
            <a:fld id="{05009980-20C8-439E-8307-50230136233B}"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609602"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3 Veri Yer Tutucusu"/>
          <p:cNvSpPr>
            <a:spLocks noGrp="1"/>
          </p:cNvSpPr>
          <p:nvPr>
            <p:ph type="dt" sz="half" idx="10"/>
          </p:nvPr>
        </p:nvSpPr>
        <p:spPr/>
        <p:txBody>
          <a:bodyPr/>
          <a:lstStyle>
            <a:lvl1pPr>
              <a:defRPr/>
            </a:lvl1pPr>
          </a:lstStyle>
          <a:p>
            <a:pPr>
              <a:defRPr/>
            </a:pPr>
            <a:fld id="{36D4886F-D13D-4FC4-977B-5A579656883A}" type="datetime1">
              <a:rPr lang="tr-TR" smtClean="0"/>
              <a:t>7.11.2024</a:t>
            </a:fld>
            <a:endParaRPr lang="tr-TR"/>
          </a:p>
        </p:txBody>
      </p:sp>
      <p:sp>
        <p:nvSpPr>
          <p:cNvPr id="8" name="4 Altbilgi Yer Tutucusu"/>
          <p:cNvSpPr>
            <a:spLocks noGrp="1"/>
          </p:cNvSpPr>
          <p:nvPr>
            <p:ph type="ftr" sz="quarter" idx="11"/>
          </p:nvPr>
        </p:nvSpPr>
        <p:spPr/>
        <p:txBody>
          <a:bodyPr/>
          <a:lstStyle>
            <a:lvl1pPr>
              <a:defRPr/>
            </a:lvl1pPr>
          </a:lstStyle>
          <a:p>
            <a:pPr>
              <a:defRPr/>
            </a:pPr>
            <a:r>
              <a:rPr lang="tr-TR"/>
              <a:t>ÖĞRETMEN YETİŞTİRME VE GELİŞTİRME GENEL MÜDÜRLÜĞÜ</a:t>
            </a:r>
          </a:p>
        </p:txBody>
      </p:sp>
      <p:sp>
        <p:nvSpPr>
          <p:cNvPr id="9" name="5 Slayt Numarası Yer Tutucusu"/>
          <p:cNvSpPr>
            <a:spLocks noGrp="1"/>
          </p:cNvSpPr>
          <p:nvPr>
            <p:ph type="sldNum" sz="quarter" idx="12"/>
          </p:nvPr>
        </p:nvSpPr>
        <p:spPr/>
        <p:txBody>
          <a:bodyPr/>
          <a:lstStyle>
            <a:lvl1pPr>
              <a:defRPr/>
            </a:lvl1pPr>
          </a:lstStyle>
          <a:p>
            <a:pPr>
              <a:defRPr/>
            </a:pPr>
            <a:fld id="{BB3F6F4A-F124-440F-9877-0C22737B5621}"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3 Veri Yer Tutucusu"/>
          <p:cNvSpPr>
            <a:spLocks noGrp="1"/>
          </p:cNvSpPr>
          <p:nvPr>
            <p:ph type="dt" sz="half" idx="10"/>
          </p:nvPr>
        </p:nvSpPr>
        <p:spPr/>
        <p:txBody>
          <a:bodyPr/>
          <a:lstStyle>
            <a:lvl1pPr>
              <a:defRPr/>
            </a:lvl1pPr>
          </a:lstStyle>
          <a:p>
            <a:pPr>
              <a:defRPr/>
            </a:pPr>
            <a:fld id="{4D06298B-8E3B-4EE2-AC26-1491B0A78546}" type="datetime1">
              <a:rPr lang="tr-TR" smtClean="0"/>
              <a:t>7.11.2024</a:t>
            </a:fld>
            <a:endParaRPr lang="tr-TR"/>
          </a:p>
        </p:txBody>
      </p:sp>
      <p:sp>
        <p:nvSpPr>
          <p:cNvPr id="4" name="4 Altbilgi Yer Tutucusu"/>
          <p:cNvSpPr>
            <a:spLocks noGrp="1"/>
          </p:cNvSpPr>
          <p:nvPr>
            <p:ph type="ftr" sz="quarter" idx="11"/>
          </p:nvPr>
        </p:nvSpPr>
        <p:spPr/>
        <p:txBody>
          <a:bodyPr/>
          <a:lstStyle>
            <a:lvl1pPr>
              <a:defRPr/>
            </a:lvl1pPr>
          </a:lstStyle>
          <a:p>
            <a:pPr>
              <a:defRPr/>
            </a:pPr>
            <a:r>
              <a:rPr lang="tr-TR"/>
              <a:t>ÖĞRETMEN YETİŞTİRME VE GELİŞTİRME GENEL MÜDÜRLÜĞÜ</a:t>
            </a:r>
          </a:p>
        </p:txBody>
      </p:sp>
      <p:sp>
        <p:nvSpPr>
          <p:cNvPr id="5" name="5 Slayt Numarası Yer Tutucusu"/>
          <p:cNvSpPr>
            <a:spLocks noGrp="1"/>
          </p:cNvSpPr>
          <p:nvPr>
            <p:ph type="sldNum" sz="quarter" idx="12"/>
          </p:nvPr>
        </p:nvSpPr>
        <p:spPr/>
        <p:txBody>
          <a:bodyPr/>
          <a:lstStyle>
            <a:lvl1pPr>
              <a:defRPr/>
            </a:lvl1pPr>
          </a:lstStyle>
          <a:p>
            <a:pPr>
              <a:defRPr/>
            </a:pPr>
            <a:fld id="{5267C48B-7C16-4DF9-AE23-D18EC7BD8D2B}"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C3598D2C-7CCF-4036-AAD9-1EEA92E07F06}" type="datetime1">
              <a:rPr lang="tr-TR" smtClean="0"/>
              <a:t>7.11.2024</a:t>
            </a:fld>
            <a:endParaRPr lang="tr-TR"/>
          </a:p>
        </p:txBody>
      </p:sp>
      <p:sp>
        <p:nvSpPr>
          <p:cNvPr id="3" name="4 Altbilgi Yer Tutucusu"/>
          <p:cNvSpPr>
            <a:spLocks noGrp="1"/>
          </p:cNvSpPr>
          <p:nvPr>
            <p:ph type="ftr" sz="quarter" idx="11"/>
          </p:nvPr>
        </p:nvSpPr>
        <p:spPr/>
        <p:txBody>
          <a:bodyPr/>
          <a:lstStyle>
            <a:lvl1pPr>
              <a:defRPr/>
            </a:lvl1pPr>
          </a:lstStyle>
          <a:p>
            <a:pPr>
              <a:defRPr/>
            </a:pPr>
            <a:r>
              <a:rPr lang="tr-TR"/>
              <a:t>ÖĞRETMEN YETİŞTİRME VE GELİŞTİRME GENEL MÜDÜRLÜĞÜ</a:t>
            </a:r>
          </a:p>
        </p:txBody>
      </p:sp>
      <p:sp>
        <p:nvSpPr>
          <p:cNvPr id="4" name="5 Slayt Numarası Yer Tutucusu"/>
          <p:cNvSpPr>
            <a:spLocks noGrp="1"/>
          </p:cNvSpPr>
          <p:nvPr>
            <p:ph type="sldNum" sz="quarter" idx="12"/>
          </p:nvPr>
        </p:nvSpPr>
        <p:spPr/>
        <p:txBody>
          <a:bodyPr/>
          <a:lstStyle>
            <a:lvl1pPr>
              <a:defRPr/>
            </a:lvl1pPr>
          </a:lstStyle>
          <a:p>
            <a:pPr>
              <a:defRPr/>
            </a:pPr>
            <a:fld id="{51CCE372-6A86-4A72-9BA4-38ED512CEA0E}"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2" y="273050"/>
            <a:ext cx="4011084"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4766734" y="273052"/>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06C0628B-90EC-4E41-970E-C6C37E2CA429}" type="datetime1">
              <a:rPr lang="tr-TR" smtClean="0"/>
              <a:t>7.11.2024</a:t>
            </a:fld>
            <a:endParaRPr lang="tr-TR"/>
          </a:p>
        </p:txBody>
      </p:sp>
      <p:sp>
        <p:nvSpPr>
          <p:cNvPr id="6" name="4 Altbilgi Yer Tutucusu"/>
          <p:cNvSpPr>
            <a:spLocks noGrp="1"/>
          </p:cNvSpPr>
          <p:nvPr>
            <p:ph type="ftr" sz="quarter" idx="11"/>
          </p:nvPr>
        </p:nvSpPr>
        <p:spPr/>
        <p:txBody>
          <a:bodyPr/>
          <a:lstStyle>
            <a:lvl1pPr>
              <a:defRPr/>
            </a:lvl1pPr>
          </a:lstStyle>
          <a:p>
            <a:pPr>
              <a:defRPr/>
            </a:pPr>
            <a:r>
              <a:rPr lang="tr-TR"/>
              <a:t>ÖĞRETMEN YETİŞTİRME VE GELİŞTİRME GENEL MÜDÜRLÜĞÜ</a:t>
            </a:r>
          </a:p>
        </p:txBody>
      </p:sp>
      <p:sp>
        <p:nvSpPr>
          <p:cNvPr id="7" name="5 Slayt Numarası Yer Tutucusu"/>
          <p:cNvSpPr>
            <a:spLocks noGrp="1"/>
          </p:cNvSpPr>
          <p:nvPr>
            <p:ph type="sldNum" sz="quarter" idx="12"/>
          </p:nvPr>
        </p:nvSpPr>
        <p:spPr/>
        <p:txBody>
          <a:bodyPr/>
          <a:lstStyle>
            <a:lvl1pPr>
              <a:defRPr/>
            </a:lvl1pPr>
          </a:lstStyle>
          <a:p>
            <a:pPr>
              <a:defRPr/>
            </a:pPr>
            <a:fld id="{B16888FA-821D-453E-93E9-5758F9103E1D}"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1"/>
            <a:ext cx="73152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2389717" y="536733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AC7D8405-57FF-4E26-9087-B2A5E24A06C0}" type="datetime1">
              <a:rPr lang="tr-TR" smtClean="0"/>
              <a:t>7.11.2024</a:t>
            </a:fld>
            <a:endParaRPr lang="tr-TR"/>
          </a:p>
        </p:txBody>
      </p:sp>
      <p:sp>
        <p:nvSpPr>
          <p:cNvPr id="6" name="4 Altbilgi Yer Tutucusu"/>
          <p:cNvSpPr>
            <a:spLocks noGrp="1"/>
          </p:cNvSpPr>
          <p:nvPr>
            <p:ph type="ftr" sz="quarter" idx="11"/>
          </p:nvPr>
        </p:nvSpPr>
        <p:spPr/>
        <p:txBody>
          <a:bodyPr/>
          <a:lstStyle>
            <a:lvl1pPr>
              <a:defRPr/>
            </a:lvl1pPr>
          </a:lstStyle>
          <a:p>
            <a:pPr>
              <a:defRPr/>
            </a:pPr>
            <a:r>
              <a:rPr lang="tr-TR"/>
              <a:t>ÖĞRETMEN YETİŞTİRME VE GELİŞTİRME GENEL MÜDÜRLÜĞÜ</a:t>
            </a:r>
          </a:p>
        </p:txBody>
      </p:sp>
      <p:sp>
        <p:nvSpPr>
          <p:cNvPr id="7" name="5 Slayt Numarası Yer Tutucusu"/>
          <p:cNvSpPr>
            <a:spLocks noGrp="1"/>
          </p:cNvSpPr>
          <p:nvPr>
            <p:ph type="sldNum" sz="quarter" idx="12"/>
          </p:nvPr>
        </p:nvSpPr>
        <p:spPr/>
        <p:txBody>
          <a:bodyPr/>
          <a:lstStyle>
            <a:lvl1pPr>
              <a:defRPr/>
            </a:lvl1pPr>
          </a:lstStyle>
          <a:p>
            <a:pPr>
              <a:defRPr/>
            </a:pPr>
            <a:fld id="{DA99073E-6AA2-4F66-9494-4493A22A9A98}"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7 Resim" descr="powerpoint3.jpg"/>
          <p:cNvPicPr>
            <a:picLocks noChangeAspect="1"/>
          </p:cNvPicPr>
          <p:nvPr userDrawn="1"/>
        </p:nvPicPr>
        <p:blipFill>
          <a:blip r:embed="rId14" cstate="print"/>
          <a:srcRect/>
          <a:stretch>
            <a:fillRect/>
          </a:stretch>
        </p:blipFill>
        <p:spPr bwMode="auto">
          <a:xfrm>
            <a:off x="0" y="0"/>
            <a:ext cx="12192000" cy="6858000"/>
          </a:xfrm>
          <a:prstGeom prst="rect">
            <a:avLst/>
          </a:prstGeom>
          <a:noFill/>
          <a:ln w="9525">
            <a:noFill/>
            <a:miter lim="800000"/>
            <a:headEnd/>
            <a:tailEnd/>
          </a:ln>
        </p:spPr>
      </p:pic>
      <p:sp>
        <p:nvSpPr>
          <p:cNvPr id="1027" name="1 Başlık Yer Tutucusu"/>
          <p:cNvSpPr>
            <a:spLocks noGrp="1"/>
          </p:cNvSpPr>
          <p:nvPr>
            <p:ph type="title"/>
          </p:nvPr>
        </p:nvSpPr>
        <p:spPr bwMode="auto">
          <a:xfrm>
            <a:off x="624417" y="0"/>
            <a:ext cx="10972800" cy="9080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8" name="2 Metin Yer Tutucusu"/>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ltLang="tr-TR" dirty="0"/>
              <a:t>Asıl metin stillerini düzenlemek için tıklatın</a:t>
            </a:r>
          </a:p>
          <a:p>
            <a:pPr lvl="1"/>
            <a:r>
              <a:rPr lang="tr-TR" altLang="tr-TR" dirty="0"/>
              <a:t>İkinci düzey</a:t>
            </a:r>
          </a:p>
          <a:p>
            <a:pPr lvl="2"/>
            <a:r>
              <a:rPr lang="tr-TR" altLang="tr-TR" dirty="0"/>
              <a:t>Üçüncü düzey</a:t>
            </a:r>
          </a:p>
          <a:p>
            <a:pPr lvl="3"/>
            <a:r>
              <a:rPr lang="tr-TR" altLang="tr-TR" dirty="0"/>
              <a:t>Dördüncü düzey</a:t>
            </a:r>
          </a:p>
          <a:p>
            <a:pPr lvl="4"/>
            <a:r>
              <a:rPr lang="tr-TR" altLang="tr-TR" dirty="0"/>
              <a:t>Beşinci düzey</a:t>
            </a: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A49DEF1-8F66-4196-8C71-3B1AC98F8881}" type="datetime1">
              <a:rPr lang="tr-TR" smtClean="0"/>
              <a:t>7.11.2024</a:t>
            </a:fld>
            <a:endParaRPr lang="tr-T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tr-TR"/>
              <a:t>ÖĞRETMEN YETİŞTİRME VE GELİŞTİRME GENEL MÜDÜRLÜĞÜ</a:t>
            </a: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81F1611-9702-4566-A38B-8A0AD46264C1}" type="slidenum">
              <a:rPr lang="tr-TR"/>
              <a:pPr>
                <a:defRPr/>
              </a:pPr>
              <a:t>‹#›</a:t>
            </a:fld>
            <a:endParaRPr lang="tr-TR"/>
          </a:p>
        </p:txBody>
      </p:sp>
      <p:sp>
        <p:nvSpPr>
          <p:cNvPr id="9" name="Dikdörtgen 8"/>
          <p:cNvSpPr/>
          <p:nvPr userDrawn="1"/>
        </p:nvSpPr>
        <p:spPr>
          <a:xfrm>
            <a:off x="32775" y="2941"/>
            <a:ext cx="1303936" cy="895028"/>
          </a:xfrm>
          <a:prstGeom prst="rect">
            <a:avLst/>
          </a:prstGeom>
          <a:solidFill>
            <a:srgbClr val="E20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0" name="Resim 9"/>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53549" y="18063"/>
            <a:ext cx="912101" cy="895028"/>
          </a:xfrm>
          <a:prstGeom prst="rect">
            <a:avLst/>
          </a:prstGeom>
        </p:spPr>
      </p:pic>
    </p:spTree>
  </p:cSld>
  <p:clrMap bg1="lt1" tx1="dk1" bg2="lt2" tx2="dk2" accent1="accent1" accent2="accent2" accent3="accent3" accent4="accent4" accent5="accent5" accent6="accent6" hlink="hlink" folHlink="folHlink"/>
  <p:sldLayoutIdLst>
    <p:sldLayoutId id="2147484578" r:id="rId1"/>
    <p:sldLayoutId id="2147484568" r:id="rId2"/>
    <p:sldLayoutId id="2147484569" r:id="rId3"/>
    <p:sldLayoutId id="2147484570" r:id="rId4"/>
    <p:sldLayoutId id="2147484571" r:id="rId5"/>
    <p:sldLayoutId id="2147484572" r:id="rId6"/>
    <p:sldLayoutId id="2147484573" r:id="rId7"/>
    <p:sldLayoutId id="2147484574" r:id="rId8"/>
    <p:sldLayoutId id="2147484575" r:id="rId9"/>
    <p:sldLayoutId id="2147484576" r:id="rId10"/>
    <p:sldLayoutId id="2147484577" r:id="rId11"/>
    <p:sldLayoutId id="2147484579" r:id="rId12"/>
  </p:sldLayoutIdLst>
  <p:hf hdr="0" dt="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Calibri" pitchFamily="34" charset="0"/>
        </a:defRPr>
      </a:lvl2pPr>
      <a:lvl3pPr algn="ctr" rtl="0" eaLnBrk="0" fontAlgn="base" hangingPunct="0">
        <a:spcBef>
          <a:spcPct val="0"/>
        </a:spcBef>
        <a:spcAft>
          <a:spcPct val="0"/>
        </a:spcAft>
        <a:defRPr sz="4400">
          <a:solidFill>
            <a:schemeClr val="bg1"/>
          </a:solidFill>
          <a:latin typeface="Calibri" pitchFamily="34" charset="0"/>
        </a:defRPr>
      </a:lvl3pPr>
      <a:lvl4pPr algn="ctr" rtl="0" eaLnBrk="0" fontAlgn="base" hangingPunct="0">
        <a:spcBef>
          <a:spcPct val="0"/>
        </a:spcBef>
        <a:spcAft>
          <a:spcPct val="0"/>
        </a:spcAft>
        <a:defRPr sz="4400">
          <a:solidFill>
            <a:schemeClr val="bg1"/>
          </a:solidFill>
          <a:latin typeface="Calibri" pitchFamily="34" charset="0"/>
        </a:defRPr>
      </a:lvl4pPr>
      <a:lvl5pPr algn="ctr" rtl="0" eaLnBrk="0" fontAlgn="base" hangingPunct="0">
        <a:spcBef>
          <a:spcPct val="0"/>
        </a:spcBef>
        <a:spcAft>
          <a:spcPct val="0"/>
        </a:spcAft>
        <a:defRPr sz="4400">
          <a:solidFill>
            <a:schemeClr val="bg1"/>
          </a:solidFill>
          <a:latin typeface="Calibri" pitchFamily="34" charset="0"/>
        </a:defRPr>
      </a:lvl5pPr>
      <a:lvl6pPr marL="457200" algn="ctr" rtl="0" fontAlgn="base">
        <a:spcBef>
          <a:spcPct val="0"/>
        </a:spcBef>
        <a:spcAft>
          <a:spcPct val="0"/>
        </a:spcAft>
        <a:defRPr sz="4400">
          <a:solidFill>
            <a:schemeClr val="bg1"/>
          </a:solidFill>
          <a:latin typeface="Calibri" pitchFamily="34" charset="0"/>
        </a:defRPr>
      </a:lvl6pPr>
      <a:lvl7pPr marL="914400" algn="ctr" rtl="0" fontAlgn="base">
        <a:spcBef>
          <a:spcPct val="0"/>
        </a:spcBef>
        <a:spcAft>
          <a:spcPct val="0"/>
        </a:spcAft>
        <a:defRPr sz="4400">
          <a:solidFill>
            <a:schemeClr val="bg1"/>
          </a:solidFill>
          <a:latin typeface="Calibri" pitchFamily="34" charset="0"/>
        </a:defRPr>
      </a:lvl7pPr>
      <a:lvl8pPr marL="1371600" algn="ctr" rtl="0" fontAlgn="base">
        <a:spcBef>
          <a:spcPct val="0"/>
        </a:spcBef>
        <a:spcAft>
          <a:spcPct val="0"/>
        </a:spcAft>
        <a:defRPr sz="4400">
          <a:solidFill>
            <a:schemeClr val="bg1"/>
          </a:solidFill>
          <a:latin typeface="Calibri" pitchFamily="34" charset="0"/>
        </a:defRPr>
      </a:lvl8pPr>
      <a:lvl9pPr marL="1828800" algn="ctr" rtl="0" fontAlgn="base">
        <a:spcBef>
          <a:spcPct val="0"/>
        </a:spcBef>
        <a:spcAft>
          <a:spcPct val="0"/>
        </a:spcAft>
        <a:defRPr sz="4400">
          <a:solidFill>
            <a:schemeClr val="bg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3 Dikdörtgen"/>
          <p:cNvSpPr>
            <a:spLocks noChangeArrowheads="1"/>
          </p:cNvSpPr>
          <p:nvPr/>
        </p:nvSpPr>
        <p:spPr bwMode="auto">
          <a:xfrm>
            <a:off x="1343472" y="4266962"/>
            <a:ext cx="9505056" cy="1908215"/>
          </a:xfrm>
          <a:prstGeom prst="rect">
            <a:avLst/>
          </a:prstGeom>
          <a:noFill/>
          <a:ln w="9525">
            <a:noFill/>
            <a:miter lim="800000"/>
            <a:headEnd/>
            <a:tailEnd/>
          </a:ln>
        </p:spPr>
        <p:txBody>
          <a:bodyPr wrap="square">
            <a:spAutoFit/>
          </a:bodyPr>
          <a:lstStyle/>
          <a:p>
            <a:pPr algn="ctr"/>
            <a:r>
              <a:rPr lang="tr-TR" altLang="tr-TR" b="1" dirty="0">
                <a:solidFill>
                  <a:schemeClr val="bg1"/>
                </a:solidFill>
              </a:rPr>
              <a:t>Türkiye Yüzyılı Maarif Modeli Temel Yaklaşımı ve Genel Amaçları</a:t>
            </a:r>
            <a:endParaRPr lang="tr-TR" b="1" dirty="0">
              <a:solidFill>
                <a:schemeClr val="bg1"/>
              </a:solidFill>
            </a:endParaRPr>
          </a:p>
          <a:p>
            <a:pPr algn="ctr"/>
            <a:endParaRPr lang="tr-TR" altLang="tr-TR" b="1" dirty="0">
              <a:solidFill>
                <a:schemeClr val="bg1"/>
              </a:solidFill>
            </a:endParaRPr>
          </a:p>
          <a:p>
            <a:pPr algn="ctr"/>
            <a:r>
              <a:rPr lang="tr-TR" altLang="tr-TR" b="1" dirty="0">
                <a:solidFill>
                  <a:schemeClr val="bg1"/>
                </a:solidFill>
              </a:rPr>
              <a:t>Prof. Dr. Bayram Özer – Ondokuz Mayıs </a:t>
            </a:r>
            <a:r>
              <a:rPr lang="tr-TR" altLang="tr-TR" b="1" dirty="0" err="1">
                <a:solidFill>
                  <a:schemeClr val="bg1"/>
                </a:solidFill>
              </a:rPr>
              <a:t>Ünivesitesi</a:t>
            </a:r>
            <a:endParaRPr lang="tr-TR" altLang="tr-TR" b="1" dirty="0">
              <a:solidFill>
                <a:schemeClr val="bg1"/>
              </a:solidFill>
            </a:endParaRPr>
          </a:p>
          <a:p>
            <a:pPr algn="ctr"/>
            <a:endParaRPr lang="tr-TR" altLang="tr-TR" b="1" dirty="0">
              <a:solidFill>
                <a:schemeClr val="bg1"/>
              </a:solidFill>
            </a:endParaRPr>
          </a:p>
          <a:p>
            <a:pPr algn="ctr"/>
            <a:endParaRPr lang="tr-TR" altLang="tr-TR" b="1" dirty="0">
              <a:solidFill>
                <a:schemeClr val="bg1"/>
              </a:solidFill>
            </a:endParaRPr>
          </a:p>
          <a:p>
            <a:pPr algn="ctr"/>
            <a:r>
              <a:rPr lang="tr-TR" altLang="tr-TR" sz="2800" b="1" dirty="0">
                <a:solidFill>
                  <a:schemeClr val="bg1"/>
                </a:solidFill>
              </a:rPr>
              <a:t>Ortaöğretim Genel Müdürlüğü</a:t>
            </a:r>
          </a:p>
        </p:txBody>
      </p:sp>
      <p:sp>
        <p:nvSpPr>
          <p:cNvPr id="3" name="Slayt Numarası Yer Tutucusu 2"/>
          <p:cNvSpPr>
            <a:spLocks noGrp="1"/>
          </p:cNvSpPr>
          <p:nvPr>
            <p:ph type="sldNum" sz="quarter" idx="12"/>
          </p:nvPr>
        </p:nvSpPr>
        <p:spPr/>
        <p:txBody>
          <a:bodyPr/>
          <a:lstStyle/>
          <a:p>
            <a:pPr>
              <a:defRPr/>
            </a:pPr>
            <a:fld id="{6198A546-AAC9-4628-BCEF-8FE8D6EE19E4}" type="slidenum">
              <a:rPr lang="tr-TR" smtClean="0"/>
              <a:pPr>
                <a:defRPr/>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83432" y="44624"/>
            <a:ext cx="10972800" cy="809666"/>
          </a:xfrm>
        </p:spPr>
        <p:txBody>
          <a:bodyPr/>
          <a:lstStyle/>
          <a:p>
            <a:pPr>
              <a:lnSpc>
                <a:spcPct val="150000"/>
              </a:lnSpc>
            </a:pPr>
            <a:r>
              <a:rPr lang="tr-TR" sz="4000" i="0" u="none" strike="noStrike" baseline="0" dirty="0">
                <a:latin typeface="Barlow-Medium"/>
              </a:rPr>
              <a:t>Epistemolojik Bütünlük: Bilgi ve Bilgelik</a:t>
            </a:r>
            <a:endParaRPr lang="tr-TR" sz="4000" i="0" u="none" strike="noStrike" baseline="0" dirty="0">
              <a:latin typeface="Barlow-Bold"/>
            </a:endParaRPr>
          </a:p>
        </p:txBody>
      </p:sp>
      <p:sp>
        <p:nvSpPr>
          <p:cNvPr id="3" name="İçerik Yer Tutucusu 2"/>
          <p:cNvSpPr>
            <a:spLocks noGrp="1"/>
          </p:cNvSpPr>
          <p:nvPr>
            <p:ph idx="1"/>
          </p:nvPr>
        </p:nvSpPr>
        <p:spPr>
          <a:xfrm>
            <a:off x="551384" y="1340768"/>
            <a:ext cx="10972800" cy="4525963"/>
          </a:xfrm>
        </p:spPr>
        <p:txBody>
          <a:bodyPr/>
          <a:lstStyle/>
          <a:p>
            <a:pPr>
              <a:lnSpc>
                <a:spcPct val="150000"/>
              </a:lnSpc>
              <a:spcAft>
                <a:spcPts val="800"/>
              </a:spcAft>
            </a:pPr>
            <a:r>
              <a:rPr lang="tr-TR" sz="2000" kern="0" dirty="0">
                <a:effectLst/>
                <a:latin typeface="Barlow-Light"/>
                <a:ea typeface="Aptos" panose="020B0004020202020204" pitchFamily="34" charset="0"/>
                <a:cs typeface="Barlow-Light"/>
              </a:rPr>
              <a:t>Çok yönlü düşünme becerisinin geliştirilmesini amaçlayan epistemolojik bütünlük; öğrencinin nasıl</a:t>
            </a:r>
            <a:r>
              <a:rPr lang="tr-TR" sz="2000" kern="100" dirty="0">
                <a:latin typeface="Aptos" panose="020B0004020202020204" pitchFamily="34" charset="0"/>
                <a:ea typeface="Aptos" panose="020B0004020202020204" pitchFamily="34" charset="0"/>
                <a:cs typeface="Times New Roman" panose="02020603050405020304" pitchFamily="18" charset="0"/>
              </a:rPr>
              <a:t> </a:t>
            </a:r>
            <a:r>
              <a:rPr lang="tr-TR" sz="2000" kern="0" dirty="0">
                <a:effectLst/>
                <a:latin typeface="Barlow-Light"/>
                <a:ea typeface="Aptos" panose="020B0004020202020204" pitchFamily="34" charset="0"/>
                <a:cs typeface="Barlow-Light"/>
              </a:rPr>
              <a:t>düşündüğü, bilgiye nasıl eriştiği ve bilgiyi nasıl öğrendiği gibi hususlarla ilgilidir.</a:t>
            </a:r>
            <a:endParaRPr lang="tr-TR" sz="2000" kern="100" dirty="0">
              <a:latin typeface="Aptos" panose="020B0004020202020204" pitchFamily="34" charset="0"/>
              <a:ea typeface="Aptos" panose="020B0004020202020204" pitchFamily="34" charset="0"/>
              <a:cs typeface="Times New Roman" panose="02020603050405020304" pitchFamily="18" charset="0"/>
            </a:endParaRPr>
          </a:p>
          <a:p>
            <a:pPr>
              <a:lnSpc>
                <a:spcPct val="150000"/>
              </a:lnSpc>
              <a:spcAft>
                <a:spcPts val="800"/>
              </a:spcAft>
            </a:pPr>
            <a:r>
              <a:rPr lang="tr-TR" sz="2000" kern="0" dirty="0">
                <a:effectLst/>
                <a:latin typeface="Barlow-Light"/>
                <a:ea typeface="Aptos" panose="020B0004020202020204" pitchFamily="34" charset="0"/>
                <a:cs typeface="Barlow-Light"/>
              </a:rPr>
              <a:t>Öğrencilerin bilgiye ulaşmakla yetinmeyip günlük hayatta karşılaştıkları sorunlara çözüm bulmak, ahlaki</a:t>
            </a:r>
            <a:r>
              <a:rPr lang="tr-TR" sz="2000" kern="100" dirty="0">
                <a:latin typeface="Aptos" panose="020B0004020202020204" pitchFamily="34" charset="0"/>
                <a:ea typeface="Aptos" panose="020B0004020202020204" pitchFamily="34" charset="0"/>
                <a:cs typeface="Times New Roman" panose="02020603050405020304" pitchFamily="18" charset="0"/>
              </a:rPr>
              <a:t> </a:t>
            </a:r>
            <a:r>
              <a:rPr lang="tr-TR" sz="2000" kern="0" dirty="0">
                <a:effectLst/>
                <a:latin typeface="Barlow-Light"/>
                <a:ea typeface="Aptos" panose="020B0004020202020204" pitchFamily="34" charset="0"/>
                <a:cs typeface="Barlow-Light"/>
              </a:rPr>
              <a:t>kararlar almak ve karmaşık durumları anlamlandırmak için bilgiyi kullanabilme becerisi kazanmaları</a:t>
            </a:r>
            <a:r>
              <a:rPr lang="tr-TR" sz="2000" kern="100" dirty="0">
                <a:latin typeface="Aptos" panose="020B0004020202020204" pitchFamily="34" charset="0"/>
                <a:ea typeface="Aptos" panose="020B0004020202020204" pitchFamily="34" charset="0"/>
                <a:cs typeface="Times New Roman" panose="02020603050405020304" pitchFamily="18" charset="0"/>
              </a:rPr>
              <a:t> </a:t>
            </a:r>
            <a:r>
              <a:rPr lang="tr-TR" sz="2000" kern="0" dirty="0">
                <a:effectLst/>
                <a:latin typeface="Barlow-Light"/>
                <a:ea typeface="Aptos" panose="020B0004020202020204" pitchFamily="34" charset="0"/>
                <a:cs typeface="Barlow-Light"/>
              </a:rPr>
              <a:t>gerekmektedir.</a:t>
            </a:r>
          </a:p>
          <a:p>
            <a:pPr algn="l">
              <a:lnSpc>
                <a:spcPct val="150000"/>
              </a:lnSpc>
            </a:pPr>
            <a:r>
              <a:rPr lang="tr-TR" sz="2000" b="0" i="0" u="none" strike="noStrike" baseline="0" dirty="0">
                <a:latin typeface="Barlow-Light"/>
              </a:rPr>
              <a:t>Bilgi ve erdemin bir araya gelmesiyle gerçekleşen olgunluk ile insanın öz varlığını tanımasıyla oluşan ve çok yönlü bir bakış açısını ifade eden bilgelik, epistemolojik bütünlüğün diğer bir yönünü teşkil eder.</a:t>
            </a:r>
            <a:endParaRPr lang="tr-TR"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Altbilgi Yer Tutucusu 3"/>
          <p:cNvSpPr>
            <a:spLocks noGrp="1"/>
          </p:cNvSpPr>
          <p:nvPr>
            <p:ph type="ftr" sz="quarter" idx="11"/>
          </p:nvPr>
        </p:nvSpPr>
        <p:spPr/>
        <p:txBody>
          <a:bodyPr/>
          <a:lstStyle/>
          <a:p>
            <a:pPr>
              <a:defRPr/>
            </a:pPr>
            <a:r>
              <a:rPr lang="tr-TR" sz="2000"/>
              <a:t>Ortaöğretim Genel Müdürlüğü</a:t>
            </a:r>
            <a:endParaRPr lang="tr-TR" sz="2000" dirty="0"/>
          </a:p>
        </p:txBody>
      </p:sp>
      <p:sp>
        <p:nvSpPr>
          <p:cNvPr id="5" name="Slayt Numarası Yer Tutucusu 4"/>
          <p:cNvSpPr>
            <a:spLocks noGrp="1"/>
          </p:cNvSpPr>
          <p:nvPr>
            <p:ph type="sldNum" sz="quarter" idx="12"/>
          </p:nvPr>
        </p:nvSpPr>
        <p:spPr/>
        <p:txBody>
          <a:bodyPr/>
          <a:lstStyle/>
          <a:p>
            <a:pPr>
              <a:defRPr/>
            </a:pPr>
            <a:fld id="{C1A73A4A-FDAD-4655-B177-9E9CE39FF18B}" type="slidenum">
              <a:rPr lang="tr-TR" smtClean="0"/>
              <a:pPr>
                <a:defRPr/>
              </a:pPr>
              <a:t>10</a:t>
            </a:fld>
            <a:endParaRPr lang="tr-TR"/>
          </a:p>
        </p:txBody>
      </p:sp>
    </p:spTree>
    <p:extLst>
      <p:ext uri="{BB962C8B-B14F-4D97-AF65-F5344CB8AC3E}">
        <p14:creationId xmlns:p14="http://schemas.microsoft.com/office/powerpoint/2010/main" val="2978449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83432" y="44624"/>
            <a:ext cx="10972800" cy="809666"/>
          </a:xfrm>
        </p:spPr>
        <p:txBody>
          <a:bodyPr/>
          <a:lstStyle/>
          <a:p>
            <a:pPr>
              <a:lnSpc>
                <a:spcPct val="150000"/>
              </a:lnSpc>
            </a:pPr>
            <a:r>
              <a:rPr lang="tr-TR" sz="4000" i="0" u="none" strike="noStrike" baseline="0" dirty="0">
                <a:latin typeface="Barlow-Medium"/>
              </a:rPr>
              <a:t>Zamansal Bütünlük: Geçmişten Geleceğe Eğitim</a:t>
            </a:r>
            <a:endParaRPr lang="tr-TR" sz="4000" dirty="0">
              <a:latin typeface="Barlow-Bold"/>
            </a:endParaRPr>
          </a:p>
        </p:txBody>
      </p:sp>
      <p:sp>
        <p:nvSpPr>
          <p:cNvPr id="3" name="İçerik Yer Tutucusu 2"/>
          <p:cNvSpPr>
            <a:spLocks noGrp="1"/>
          </p:cNvSpPr>
          <p:nvPr>
            <p:ph idx="1"/>
          </p:nvPr>
        </p:nvSpPr>
        <p:spPr>
          <a:xfrm>
            <a:off x="551384" y="1340768"/>
            <a:ext cx="10972800" cy="4525963"/>
          </a:xfrm>
        </p:spPr>
        <p:txBody>
          <a:bodyPr/>
          <a:lstStyle/>
          <a:p>
            <a:pPr algn="l">
              <a:lnSpc>
                <a:spcPct val="150000"/>
              </a:lnSpc>
            </a:pPr>
            <a:r>
              <a:rPr lang="tr-TR" sz="2000" b="0" i="0" u="none" strike="noStrike" baseline="0" dirty="0">
                <a:latin typeface="Barlow-Light"/>
              </a:rPr>
              <a:t>Hayatın her aşamasında devam eden eğitimin geçmişten geleceğe uzanan bir süreç olarak ele alınması gerektiğini vurgulayan zamansal bütünlük, öğrencinin bireysel geçmişi ile sınırlı olmayan bir kavramdır.</a:t>
            </a:r>
          </a:p>
          <a:p>
            <a:pPr algn="l">
              <a:lnSpc>
                <a:spcPct val="150000"/>
              </a:lnSpc>
            </a:pPr>
            <a:r>
              <a:rPr lang="tr-TR" sz="2000" b="0" i="0" u="none" strike="noStrike" baseline="0" dirty="0">
                <a:latin typeface="Barlow-Light"/>
              </a:rPr>
              <a:t>Toplumun bir ferdi olarak öğrenci, içinde büyüdüğü toplumla ortak bir geçmişe sahiptir. Eğitim sürecinin bir parçasını da içinde yaşanan toplumun sahip olduğu tarihsel tecrübe oluşturur. Bu tecrübeyi sürece dâhil etmek; milletçe sahip olunan ortak bilinç, kültür ve değerlerin öğrenciye kazandırılmasıyla mümkündür.</a:t>
            </a:r>
          </a:p>
          <a:p>
            <a:pPr algn="l">
              <a:lnSpc>
                <a:spcPct val="150000"/>
              </a:lnSpc>
            </a:pPr>
            <a:r>
              <a:rPr lang="tr-TR" sz="2000" b="0" i="0" u="none" strike="noStrike" baseline="0" dirty="0">
                <a:latin typeface="Barlow-Light"/>
              </a:rPr>
              <a:t>Edinilen bilgi ve tecrübeler, hem toplumun hem de öğrencinin başarısına zemin hazırlar.</a:t>
            </a:r>
            <a:endParaRPr lang="tr-TR" sz="4400" dirty="0"/>
          </a:p>
        </p:txBody>
      </p:sp>
      <p:sp>
        <p:nvSpPr>
          <p:cNvPr id="4" name="Altbilgi Yer Tutucusu 3"/>
          <p:cNvSpPr>
            <a:spLocks noGrp="1"/>
          </p:cNvSpPr>
          <p:nvPr>
            <p:ph type="ftr" sz="quarter" idx="11"/>
          </p:nvPr>
        </p:nvSpPr>
        <p:spPr/>
        <p:txBody>
          <a:bodyPr/>
          <a:lstStyle/>
          <a:p>
            <a:pPr>
              <a:defRPr/>
            </a:pPr>
            <a:r>
              <a:rPr lang="tr-TR" sz="2000"/>
              <a:t>Ortaöğretim Genel Müdürlüğü</a:t>
            </a:r>
            <a:endParaRPr lang="tr-TR" sz="2000" dirty="0"/>
          </a:p>
        </p:txBody>
      </p:sp>
      <p:sp>
        <p:nvSpPr>
          <p:cNvPr id="5" name="Slayt Numarası Yer Tutucusu 4"/>
          <p:cNvSpPr>
            <a:spLocks noGrp="1"/>
          </p:cNvSpPr>
          <p:nvPr>
            <p:ph type="sldNum" sz="quarter" idx="12"/>
          </p:nvPr>
        </p:nvSpPr>
        <p:spPr/>
        <p:txBody>
          <a:bodyPr/>
          <a:lstStyle/>
          <a:p>
            <a:pPr>
              <a:defRPr/>
            </a:pPr>
            <a:fld id="{C1A73A4A-FDAD-4655-B177-9E9CE39FF18B}" type="slidenum">
              <a:rPr lang="tr-TR" smtClean="0"/>
              <a:pPr>
                <a:defRPr/>
              </a:pPr>
              <a:t>11</a:t>
            </a:fld>
            <a:endParaRPr lang="tr-TR"/>
          </a:p>
        </p:txBody>
      </p:sp>
    </p:spTree>
    <p:extLst>
      <p:ext uri="{BB962C8B-B14F-4D97-AF65-F5344CB8AC3E}">
        <p14:creationId xmlns:p14="http://schemas.microsoft.com/office/powerpoint/2010/main" val="1153653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83432" y="136524"/>
            <a:ext cx="10972800" cy="717766"/>
          </a:xfrm>
        </p:spPr>
        <p:txBody>
          <a:bodyPr/>
          <a:lstStyle/>
          <a:p>
            <a:pPr>
              <a:lnSpc>
                <a:spcPct val="150000"/>
              </a:lnSpc>
            </a:pPr>
            <a:r>
              <a:rPr lang="tr-TR" sz="2800" i="0" u="none" strike="noStrike" baseline="0" dirty="0">
                <a:latin typeface="Barlow-Medium"/>
              </a:rPr>
              <a:t>Aksiyolojik Olgunluk: Değerler, Ahlaki Bilinç ve Estetik Bakış Açısı</a:t>
            </a:r>
            <a:endParaRPr lang="tr-TR" sz="2800" i="0" u="none" strike="noStrike" baseline="0" dirty="0">
              <a:latin typeface="Barlow-Bold"/>
            </a:endParaRPr>
          </a:p>
        </p:txBody>
      </p:sp>
      <p:sp>
        <p:nvSpPr>
          <p:cNvPr id="3" name="İçerik Yer Tutucusu 2"/>
          <p:cNvSpPr>
            <a:spLocks noGrp="1"/>
          </p:cNvSpPr>
          <p:nvPr>
            <p:ph idx="1"/>
          </p:nvPr>
        </p:nvSpPr>
        <p:spPr>
          <a:xfrm>
            <a:off x="551384" y="1340768"/>
            <a:ext cx="10972800" cy="4525963"/>
          </a:xfrm>
        </p:spPr>
        <p:txBody>
          <a:bodyPr/>
          <a:lstStyle/>
          <a:p>
            <a:pPr algn="l">
              <a:lnSpc>
                <a:spcPct val="150000"/>
              </a:lnSpc>
            </a:pPr>
            <a:r>
              <a:rPr lang="tr-TR" sz="2000" b="0" i="0" u="none" strike="noStrike" baseline="0" dirty="0">
                <a:latin typeface="Barlow-Light"/>
              </a:rPr>
              <a:t>Aksiyolojik olgunluk, öğrenci profilinin birleştirici ve tamamlayıcı boyutu olarak Erdem-Değer-Eylem </a:t>
            </a:r>
            <a:r>
              <a:rPr lang="tr-TR" sz="2000" b="0" i="0" u="none" strike="noStrike" baseline="0" dirty="0" err="1">
                <a:latin typeface="Barlow-Light"/>
              </a:rPr>
              <a:t>Çerçevesi’nin</a:t>
            </a:r>
            <a:r>
              <a:rPr lang="tr-TR" sz="2000" b="0" i="0" u="none" strike="noStrike" baseline="0" dirty="0">
                <a:latin typeface="Barlow-Light"/>
              </a:rPr>
              <a:t> temelini oluşturmaktadır.</a:t>
            </a:r>
          </a:p>
          <a:p>
            <a:pPr algn="l">
              <a:lnSpc>
                <a:spcPct val="150000"/>
              </a:lnSpc>
            </a:pPr>
            <a:r>
              <a:rPr lang="tr-TR" sz="2000" b="0" i="0" u="none" strike="noStrike" baseline="0" dirty="0">
                <a:latin typeface="Barlow-Light"/>
              </a:rPr>
              <a:t>Aksiyolojik olgunluk, etiğin ve estetik değer yargılarının olgunlaşmasını ifade etmektedir. </a:t>
            </a:r>
          </a:p>
          <a:p>
            <a:pPr algn="l">
              <a:lnSpc>
                <a:spcPct val="150000"/>
              </a:lnSpc>
            </a:pPr>
            <a:r>
              <a:rPr lang="tr-TR" sz="2000" b="0" i="0" u="none" strike="noStrike" baseline="0" dirty="0">
                <a:latin typeface="Barlow-Light"/>
              </a:rPr>
              <a:t>Bu bağlamda öğrencinin değerleri ve ahlaki ilkeleri anlayıp değerlendirmesini; bunlara uygun davranma becerisiyle çevresini algılamada, düşüncelerini hayata geçirmede ve üretmede estetik duyarlılığa sahip olmasını kapsamaktadır. </a:t>
            </a:r>
          </a:p>
          <a:p>
            <a:pPr algn="l">
              <a:lnSpc>
                <a:spcPct val="150000"/>
              </a:lnSpc>
            </a:pPr>
            <a:r>
              <a:rPr lang="tr-TR" sz="2000" b="0" i="0" u="none" strike="noStrike" baseline="0" dirty="0">
                <a:latin typeface="Barlow-Light"/>
              </a:rPr>
              <a:t>Bu sayede öğrencinin ahlaki bir bilinç geliştirmesi, güzellik anlayışını ve edindiği değerleri eylemlerine yansıtması amaçlanmaktadır.</a:t>
            </a:r>
            <a:endParaRPr lang="tr-TR" sz="4400" dirty="0"/>
          </a:p>
        </p:txBody>
      </p:sp>
      <p:sp>
        <p:nvSpPr>
          <p:cNvPr id="4" name="Altbilgi Yer Tutucusu 3"/>
          <p:cNvSpPr>
            <a:spLocks noGrp="1"/>
          </p:cNvSpPr>
          <p:nvPr>
            <p:ph type="ftr" sz="quarter" idx="11"/>
          </p:nvPr>
        </p:nvSpPr>
        <p:spPr/>
        <p:txBody>
          <a:bodyPr/>
          <a:lstStyle/>
          <a:p>
            <a:pPr>
              <a:defRPr/>
            </a:pPr>
            <a:r>
              <a:rPr lang="tr-TR" sz="2000"/>
              <a:t>Ortaöğretim Genel Müdürlüğü</a:t>
            </a:r>
            <a:endParaRPr lang="tr-TR" sz="2000" dirty="0"/>
          </a:p>
        </p:txBody>
      </p:sp>
      <p:sp>
        <p:nvSpPr>
          <p:cNvPr id="5" name="Slayt Numarası Yer Tutucusu 4"/>
          <p:cNvSpPr>
            <a:spLocks noGrp="1"/>
          </p:cNvSpPr>
          <p:nvPr>
            <p:ph type="sldNum" sz="quarter" idx="12"/>
          </p:nvPr>
        </p:nvSpPr>
        <p:spPr/>
        <p:txBody>
          <a:bodyPr/>
          <a:lstStyle/>
          <a:p>
            <a:pPr>
              <a:defRPr/>
            </a:pPr>
            <a:fld id="{C1A73A4A-FDAD-4655-B177-9E9CE39FF18B}" type="slidenum">
              <a:rPr lang="tr-TR" smtClean="0"/>
              <a:pPr>
                <a:defRPr/>
              </a:pPr>
              <a:t>12</a:t>
            </a:fld>
            <a:endParaRPr lang="tr-TR"/>
          </a:p>
        </p:txBody>
      </p:sp>
    </p:spTree>
    <p:extLst>
      <p:ext uri="{BB962C8B-B14F-4D97-AF65-F5344CB8AC3E}">
        <p14:creationId xmlns:p14="http://schemas.microsoft.com/office/powerpoint/2010/main" val="2988882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56BF60-964F-2500-EF66-E6F27447D2DA}"/>
              </a:ext>
            </a:extLst>
          </p:cNvPr>
          <p:cNvSpPr>
            <a:spLocks noGrp="1"/>
          </p:cNvSpPr>
          <p:nvPr>
            <p:ph type="title"/>
          </p:nvPr>
        </p:nvSpPr>
        <p:spPr/>
        <p:txBody>
          <a:bodyPr/>
          <a:lstStyle/>
          <a:p>
            <a:r>
              <a:rPr lang="es-ES" b="1" dirty="0"/>
              <a:t>Yetkin ve Erdemli İnsan Yetiştirme</a:t>
            </a:r>
            <a:endParaRPr lang="tr-TR" dirty="0"/>
          </a:p>
        </p:txBody>
      </p:sp>
      <p:sp>
        <p:nvSpPr>
          <p:cNvPr id="3" name="İçerik Yer Tutucusu 2">
            <a:extLst>
              <a:ext uri="{FF2B5EF4-FFF2-40B4-BE49-F238E27FC236}">
                <a16:creationId xmlns:a16="http://schemas.microsoft.com/office/drawing/2014/main" id="{62AA662C-2EEB-7793-4210-68FAB7CAD2CC}"/>
              </a:ext>
            </a:extLst>
          </p:cNvPr>
          <p:cNvSpPr>
            <a:spLocks noGrp="1"/>
          </p:cNvSpPr>
          <p:nvPr>
            <p:ph idx="1"/>
          </p:nvPr>
        </p:nvSpPr>
        <p:spPr/>
        <p:txBody>
          <a:bodyPr/>
          <a:lstStyle/>
          <a:p>
            <a:pPr algn="just">
              <a:lnSpc>
                <a:spcPct val="107000"/>
              </a:lnSpc>
              <a:spcAft>
                <a:spcPts val="800"/>
              </a:spcAft>
            </a:pPr>
            <a:r>
              <a:rPr lang="tr-TR" sz="1800" b="1" kern="100" dirty="0">
                <a:effectLst/>
                <a:latin typeface="Aptos" panose="020B0004020202020204" pitchFamily="34" charset="0"/>
                <a:ea typeface="Aptos" panose="020B0004020202020204" pitchFamily="34" charset="0"/>
                <a:cs typeface="Times New Roman" panose="02020603050405020304" pitchFamily="18" charset="0"/>
              </a:rPr>
              <a:t>Teorik Bilgi:</a:t>
            </a:r>
            <a:r>
              <a:rPr lang="tr-TR" sz="1800" kern="100" dirty="0">
                <a:effectLst/>
                <a:latin typeface="Aptos" panose="020B0004020202020204" pitchFamily="34" charset="0"/>
                <a:ea typeface="Aptos" panose="020B0004020202020204" pitchFamily="34" charset="0"/>
                <a:cs typeface="Times New Roman" panose="02020603050405020304" pitchFamily="18" charset="0"/>
              </a:rPr>
              <a:t> Model, bireylerin bilgi ve beceriler açısından yetkin, ahlaki değerler açısından erdemli olmalarını hedefler.</a:t>
            </a:r>
          </a:p>
          <a:p>
            <a:pPr algn="just">
              <a:lnSpc>
                <a:spcPct val="107000"/>
              </a:lnSpc>
              <a:spcAft>
                <a:spcPts val="800"/>
              </a:spcAft>
            </a:pPr>
            <a:r>
              <a:rPr lang="tr-TR" sz="1800" b="1" kern="100" dirty="0">
                <a:effectLst/>
                <a:latin typeface="Aptos" panose="020B0004020202020204" pitchFamily="34" charset="0"/>
                <a:ea typeface="Aptos" panose="020B0004020202020204" pitchFamily="34" charset="0"/>
                <a:cs typeface="Times New Roman" panose="02020603050405020304" pitchFamily="18" charset="0"/>
              </a:rPr>
              <a:t>Örnek:</a:t>
            </a:r>
            <a:r>
              <a:rPr lang="tr-TR" sz="1800" kern="100" dirty="0">
                <a:effectLst/>
                <a:latin typeface="Aptos" panose="020B0004020202020204" pitchFamily="34" charset="0"/>
                <a:ea typeface="Aptos" panose="020B0004020202020204" pitchFamily="34" charset="0"/>
                <a:cs typeface="Times New Roman" panose="02020603050405020304" pitchFamily="18" charset="0"/>
              </a:rPr>
              <a:t> Bir öğretmen sınıfta öğrencilere matematik öğretiyor diyelim. Matematik dersinde başarılı olmaları için onlara problem çözme teknikleri ve matematiksel formüller öğretiyor. Ancak, aynı zamanda bu problemleri çözme sürecinde dürüst olmaları, çaba göstermeleri ve başarıyı elde ederken hile yapmamaları gerektiği üzerine vurgu yaparak erdemli bireyler olmaları için günlük hayattan örnekler verilir. Böylece öğrenciler sadece matematik alanında yetkinleşmekle kalmaz, aynı zamanda ahlaki açıdan da olgunlaşmış olurlar.</a:t>
            </a:r>
          </a:p>
        </p:txBody>
      </p:sp>
      <p:sp>
        <p:nvSpPr>
          <p:cNvPr id="4" name="Alt Bilgi Yer Tutucusu 3">
            <a:extLst>
              <a:ext uri="{FF2B5EF4-FFF2-40B4-BE49-F238E27FC236}">
                <a16:creationId xmlns:a16="http://schemas.microsoft.com/office/drawing/2014/main" id="{D4A63AA2-8128-3726-CE92-20783C9DABAA}"/>
              </a:ext>
            </a:extLst>
          </p:cNvPr>
          <p:cNvSpPr>
            <a:spLocks noGrp="1"/>
          </p:cNvSpPr>
          <p:nvPr>
            <p:ph type="ftr" sz="quarter" idx="11"/>
          </p:nvPr>
        </p:nvSpPr>
        <p:spPr/>
        <p:txBody>
          <a:bodyPr/>
          <a:lstStyle/>
          <a:p>
            <a:pPr>
              <a:defRPr/>
            </a:pPr>
            <a:r>
              <a:rPr lang="tr-TR" sz="2000"/>
              <a:t>Ortaöğretim Genel Müdürlüğü</a:t>
            </a:r>
            <a:endParaRPr lang="tr-TR" sz="2000" dirty="0"/>
          </a:p>
        </p:txBody>
      </p:sp>
      <p:sp>
        <p:nvSpPr>
          <p:cNvPr id="5" name="Slayt Numarası Yer Tutucusu 4">
            <a:extLst>
              <a:ext uri="{FF2B5EF4-FFF2-40B4-BE49-F238E27FC236}">
                <a16:creationId xmlns:a16="http://schemas.microsoft.com/office/drawing/2014/main" id="{93EEAB3F-AEFC-E230-DA6B-F3A3CD4276F9}"/>
              </a:ext>
            </a:extLst>
          </p:cNvPr>
          <p:cNvSpPr>
            <a:spLocks noGrp="1"/>
          </p:cNvSpPr>
          <p:nvPr>
            <p:ph type="sldNum" sz="quarter" idx="12"/>
          </p:nvPr>
        </p:nvSpPr>
        <p:spPr/>
        <p:txBody>
          <a:bodyPr/>
          <a:lstStyle/>
          <a:p>
            <a:pPr>
              <a:defRPr/>
            </a:pPr>
            <a:fld id="{C1A73A4A-FDAD-4655-B177-9E9CE39FF18B}" type="slidenum">
              <a:rPr lang="tr-TR" smtClean="0"/>
              <a:pPr>
                <a:defRPr/>
              </a:pPr>
              <a:t>13</a:t>
            </a:fld>
            <a:endParaRPr lang="tr-TR"/>
          </a:p>
        </p:txBody>
      </p:sp>
    </p:spTree>
    <p:extLst>
      <p:ext uri="{BB962C8B-B14F-4D97-AF65-F5344CB8AC3E}">
        <p14:creationId xmlns:p14="http://schemas.microsoft.com/office/powerpoint/2010/main" val="3267002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3A0130-A680-9510-F1BC-0E0A0537C284}"/>
              </a:ext>
            </a:extLst>
          </p:cNvPr>
          <p:cNvSpPr>
            <a:spLocks noGrp="1"/>
          </p:cNvSpPr>
          <p:nvPr>
            <p:ph type="title"/>
          </p:nvPr>
        </p:nvSpPr>
        <p:spPr/>
        <p:txBody>
          <a:bodyPr/>
          <a:lstStyle/>
          <a:p>
            <a:r>
              <a:rPr lang="tr-TR" b="1" dirty="0"/>
              <a:t>Bütüncül Gelişim</a:t>
            </a:r>
            <a:endParaRPr lang="tr-TR" dirty="0"/>
          </a:p>
        </p:txBody>
      </p:sp>
      <p:sp>
        <p:nvSpPr>
          <p:cNvPr id="3" name="İçerik Yer Tutucusu 2">
            <a:extLst>
              <a:ext uri="{FF2B5EF4-FFF2-40B4-BE49-F238E27FC236}">
                <a16:creationId xmlns:a16="http://schemas.microsoft.com/office/drawing/2014/main" id="{3254D7C1-9E09-4C23-859D-82397D79D566}"/>
              </a:ext>
            </a:extLst>
          </p:cNvPr>
          <p:cNvSpPr>
            <a:spLocks noGrp="1"/>
          </p:cNvSpPr>
          <p:nvPr>
            <p:ph idx="1"/>
          </p:nvPr>
        </p:nvSpPr>
        <p:spPr/>
        <p:txBody>
          <a:bodyPr/>
          <a:lstStyle/>
          <a:p>
            <a:pPr algn="just">
              <a:lnSpc>
                <a:spcPct val="107000"/>
              </a:lnSpc>
              <a:spcAft>
                <a:spcPts val="800"/>
              </a:spcAft>
            </a:pPr>
            <a:r>
              <a:rPr lang="tr-TR" sz="2400" b="1" kern="100" dirty="0">
                <a:effectLst/>
                <a:latin typeface="Aptos" panose="020B0004020202020204" pitchFamily="34" charset="0"/>
                <a:ea typeface="Aptos" panose="020B0004020202020204" pitchFamily="34" charset="0"/>
                <a:cs typeface="Times New Roman" panose="02020603050405020304" pitchFamily="18" charset="0"/>
              </a:rPr>
              <a:t>Teorik Bilgi:</a:t>
            </a:r>
            <a:r>
              <a:rPr lang="tr-TR" sz="2400" kern="100" dirty="0">
                <a:effectLst/>
                <a:latin typeface="Aptos" panose="020B0004020202020204" pitchFamily="34" charset="0"/>
                <a:ea typeface="Aptos" panose="020B0004020202020204" pitchFamily="34" charset="0"/>
                <a:cs typeface="Times New Roman" panose="02020603050405020304" pitchFamily="18" charset="0"/>
              </a:rPr>
              <a:t> Bireyin bilgi, beceri, eğilim ve değerlerini geliştirecek öğrenme ortamları sağlanır.</a:t>
            </a:r>
          </a:p>
          <a:p>
            <a:pPr algn="just">
              <a:lnSpc>
                <a:spcPct val="107000"/>
              </a:lnSpc>
              <a:spcAft>
                <a:spcPts val="800"/>
              </a:spcAft>
            </a:pPr>
            <a:r>
              <a:rPr lang="tr-TR" sz="2400" b="1" kern="100" dirty="0">
                <a:effectLst/>
                <a:latin typeface="Aptos" panose="020B0004020202020204" pitchFamily="34" charset="0"/>
                <a:ea typeface="Aptos" panose="020B0004020202020204" pitchFamily="34" charset="0"/>
                <a:cs typeface="Times New Roman" panose="02020603050405020304" pitchFamily="18" charset="0"/>
              </a:rPr>
              <a:t>Örnek:</a:t>
            </a:r>
            <a:r>
              <a:rPr lang="tr-TR" sz="2400" kern="100" dirty="0">
                <a:effectLst/>
                <a:latin typeface="Aptos" panose="020B0004020202020204" pitchFamily="34" charset="0"/>
                <a:ea typeface="Aptos" panose="020B0004020202020204" pitchFamily="34" charset="0"/>
                <a:cs typeface="Times New Roman" panose="02020603050405020304" pitchFamily="18" charset="0"/>
              </a:rPr>
              <a:t> Fen bilgisi dersinde bir öğretmen, öğrencilere bitkilerin fotosentez sürecini anlatırken, onları okul bahçesine götürüp doğrudan bitkiler üzerinde gözlem yapmalarını sağlayabilir. Öğrenciler bitkilerin sanatlı bir şekilde nasıl yaratıldığını inceleyip, büyümeleri için güneş ışığına ihtiyaç duyduklarını gözlemleyerek teorik bilgiyi pratik deneyimlerle birleştirirler. </a:t>
            </a:r>
            <a:r>
              <a:rPr lang="tr-TR" sz="2400" kern="100" dirty="0">
                <a:latin typeface="Aptos" panose="020B0004020202020204" pitchFamily="34" charset="0"/>
                <a:ea typeface="Aptos" panose="020B0004020202020204" pitchFamily="34" charset="0"/>
                <a:cs typeface="Times New Roman" panose="02020603050405020304" pitchFamily="18" charset="0"/>
              </a:rPr>
              <a:t>Fen bilimlerinin günlük hayatımızla ne kadar iç içe olduğu yerinde görmüş olurlar. </a:t>
            </a:r>
            <a:r>
              <a:rPr lang="tr-TR" sz="2400" kern="100" dirty="0">
                <a:effectLst/>
                <a:latin typeface="Aptos" panose="020B0004020202020204" pitchFamily="34" charset="0"/>
                <a:ea typeface="Aptos" panose="020B0004020202020204" pitchFamily="34" charset="0"/>
                <a:cs typeface="Times New Roman" panose="02020603050405020304" pitchFamily="18" charset="0"/>
              </a:rPr>
              <a:t>Böylece öğrencilerin hem bilişsel (bilgi) hem de duygusal (doğaya duyarlılık) becerileri geliştirilir.</a:t>
            </a:r>
          </a:p>
        </p:txBody>
      </p:sp>
      <p:sp>
        <p:nvSpPr>
          <p:cNvPr id="4" name="Alt Bilgi Yer Tutucusu 3">
            <a:extLst>
              <a:ext uri="{FF2B5EF4-FFF2-40B4-BE49-F238E27FC236}">
                <a16:creationId xmlns:a16="http://schemas.microsoft.com/office/drawing/2014/main" id="{58C548AA-FABF-517C-924E-F58F43EC76D0}"/>
              </a:ext>
            </a:extLst>
          </p:cNvPr>
          <p:cNvSpPr>
            <a:spLocks noGrp="1"/>
          </p:cNvSpPr>
          <p:nvPr>
            <p:ph type="ftr" sz="quarter" idx="11"/>
          </p:nvPr>
        </p:nvSpPr>
        <p:spPr/>
        <p:txBody>
          <a:bodyPr/>
          <a:lstStyle/>
          <a:p>
            <a:pPr>
              <a:defRPr/>
            </a:pPr>
            <a:r>
              <a:rPr lang="tr-TR" sz="2000"/>
              <a:t>Ortaöğretim Genel Müdürlüğü</a:t>
            </a:r>
            <a:endParaRPr lang="tr-TR" sz="2000" dirty="0"/>
          </a:p>
        </p:txBody>
      </p:sp>
      <p:sp>
        <p:nvSpPr>
          <p:cNvPr id="5" name="Slayt Numarası Yer Tutucusu 4">
            <a:extLst>
              <a:ext uri="{FF2B5EF4-FFF2-40B4-BE49-F238E27FC236}">
                <a16:creationId xmlns:a16="http://schemas.microsoft.com/office/drawing/2014/main" id="{591C1A2A-F089-FD18-E3C0-EB8D8DE5CC2F}"/>
              </a:ext>
            </a:extLst>
          </p:cNvPr>
          <p:cNvSpPr>
            <a:spLocks noGrp="1"/>
          </p:cNvSpPr>
          <p:nvPr>
            <p:ph type="sldNum" sz="quarter" idx="12"/>
          </p:nvPr>
        </p:nvSpPr>
        <p:spPr/>
        <p:txBody>
          <a:bodyPr/>
          <a:lstStyle/>
          <a:p>
            <a:pPr>
              <a:defRPr/>
            </a:pPr>
            <a:fld id="{C1A73A4A-FDAD-4655-B177-9E9CE39FF18B}" type="slidenum">
              <a:rPr lang="tr-TR" smtClean="0"/>
              <a:pPr>
                <a:defRPr/>
              </a:pPr>
              <a:t>14</a:t>
            </a:fld>
            <a:endParaRPr lang="tr-TR"/>
          </a:p>
        </p:txBody>
      </p:sp>
    </p:spTree>
    <p:extLst>
      <p:ext uri="{BB962C8B-B14F-4D97-AF65-F5344CB8AC3E}">
        <p14:creationId xmlns:p14="http://schemas.microsoft.com/office/powerpoint/2010/main" val="3678496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7BE043-8960-8D98-5621-BF5622756903}"/>
              </a:ext>
            </a:extLst>
          </p:cNvPr>
          <p:cNvSpPr>
            <a:spLocks noGrp="1"/>
          </p:cNvSpPr>
          <p:nvPr>
            <p:ph type="title"/>
          </p:nvPr>
        </p:nvSpPr>
        <p:spPr/>
        <p:txBody>
          <a:bodyPr/>
          <a:lstStyle/>
          <a:p>
            <a:r>
              <a:rPr lang="tr-TR" sz="3200" b="1" dirty="0"/>
              <a:t>Sosyal-Duygusal Öğrenme ve Erdem-Değer-Eylem Çerçevesi</a:t>
            </a:r>
            <a:endParaRPr lang="tr-TR" sz="3200" dirty="0"/>
          </a:p>
        </p:txBody>
      </p:sp>
      <p:sp>
        <p:nvSpPr>
          <p:cNvPr id="3" name="İçerik Yer Tutucusu 2">
            <a:extLst>
              <a:ext uri="{FF2B5EF4-FFF2-40B4-BE49-F238E27FC236}">
                <a16:creationId xmlns:a16="http://schemas.microsoft.com/office/drawing/2014/main" id="{06DB973D-CE32-0498-B2EF-42DBDDA1CC18}"/>
              </a:ext>
            </a:extLst>
          </p:cNvPr>
          <p:cNvSpPr>
            <a:spLocks noGrp="1"/>
          </p:cNvSpPr>
          <p:nvPr>
            <p:ph idx="1"/>
          </p:nvPr>
        </p:nvSpPr>
        <p:spPr/>
        <p:txBody>
          <a:bodyPr/>
          <a:lstStyle/>
          <a:p>
            <a:pPr algn="just">
              <a:lnSpc>
                <a:spcPct val="107000"/>
              </a:lnSpc>
              <a:spcAft>
                <a:spcPts val="800"/>
              </a:spcAft>
            </a:pPr>
            <a:r>
              <a:rPr lang="tr-TR" sz="2400" b="1" kern="100" dirty="0">
                <a:effectLst/>
                <a:latin typeface="Aptos" panose="020B0004020202020204" pitchFamily="34" charset="0"/>
                <a:ea typeface="Aptos" panose="020B0004020202020204" pitchFamily="34" charset="0"/>
                <a:cs typeface="Times New Roman" panose="02020603050405020304" pitchFamily="18" charset="0"/>
              </a:rPr>
              <a:t>Teorik Bilgi:</a:t>
            </a:r>
            <a:r>
              <a:rPr lang="tr-TR" sz="2400" kern="100" dirty="0">
                <a:effectLst/>
                <a:latin typeface="Aptos" panose="020B0004020202020204" pitchFamily="34" charset="0"/>
                <a:ea typeface="Aptos" panose="020B0004020202020204" pitchFamily="34" charset="0"/>
                <a:cs typeface="Times New Roman" panose="02020603050405020304" pitchFamily="18" charset="0"/>
              </a:rPr>
              <a:t> Program, öğrencilerin sosyal ve duygusal gelişimlerini destekleyen bir yapı sunar; erdem ve değerler eğitimin bir parçası olarak işlenir.</a:t>
            </a:r>
          </a:p>
          <a:p>
            <a:pPr algn="just">
              <a:lnSpc>
                <a:spcPct val="107000"/>
              </a:lnSpc>
              <a:spcAft>
                <a:spcPts val="800"/>
              </a:spcAft>
            </a:pPr>
            <a:r>
              <a:rPr lang="tr-TR" sz="2400" b="1" kern="100" dirty="0">
                <a:effectLst/>
                <a:latin typeface="Aptos" panose="020B0004020202020204" pitchFamily="34" charset="0"/>
                <a:ea typeface="Aptos" panose="020B0004020202020204" pitchFamily="34" charset="0"/>
                <a:cs typeface="Times New Roman" panose="02020603050405020304" pitchFamily="18" charset="0"/>
              </a:rPr>
              <a:t>Örnek:</a:t>
            </a:r>
            <a:r>
              <a:rPr lang="tr-TR" sz="2400" kern="100" dirty="0">
                <a:effectLst/>
                <a:latin typeface="Aptos" panose="020B0004020202020204" pitchFamily="34" charset="0"/>
                <a:ea typeface="Aptos" panose="020B0004020202020204" pitchFamily="34" charset="0"/>
                <a:cs typeface="Times New Roman" panose="02020603050405020304" pitchFamily="18" charset="0"/>
              </a:rPr>
              <a:t> Sınıfta bir öğrenci zorbalık yapıldığında, öğretmen, öğrencilere saygı ve hoşgörü değerlerini anlatarak bu olay üzerinden ders işler. Öğretmen, empati yaparak herkesin farklı özellikleri ve düşünceleri olduğunu kabul etmenin önemini vurgular. Zorbalıkla ve zorbalığın zorbalığa uğrayan çocuklardaki etkisi üzerine hikaye ve örnek olaylar anlatır. Böylece öğrenciler, sadece zorbalığın yanlış olduğunu anlamakla kalmaz, aynı zamanda olaylara karşı hoşgörülü bakmayı öğrenirler.</a:t>
            </a:r>
          </a:p>
        </p:txBody>
      </p:sp>
      <p:sp>
        <p:nvSpPr>
          <p:cNvPr id="4" name="Alt Bilgi Yer Tutucusu 3">
            <a:extLst>
              <a:ext uri="{FF2B5EF4-FFF2-40B4-BE49-F238E27FC236}">
                <a16:creationId xmlns:a16="http://schemas.microsoft.com/office/drawing/2014/main" id="{3886F8C4-8775-1267-6F4B-2FDF6996EF84}"/>
              </a:ext>
            </a:extLst>
          </p:cNvPr>
          <p:cNvSpPr>
            <a:spLocks noGrp="1"/>
          </p:cNvSpPr>
          <p:nvPr>
            <p:ph type="ftr" sz="quarter" idx="11"/>
          </p:nvPr>
        </p:nvSpPr>
        <p:spPr/>
        <p:txBody>
          <a:bodyPr/>
          <a:lstStyle/>
          <a:p>
            <a:pPr>
              <a:defRPr/>
            </a:pPr>
            <a:r>
              <a:rPr lang="tr-TR" sz="2000"/>
              <a:t>Ortaöğretim Genel Müdürlüğü</a:t>
            </a:r>
            <a:endParaRPr lang="tr-TR" sz="2000" dirty="0"/>
          </a:p>
        </p:txBody>
      </p:sp>
      <p:sp>
        <p:nvSpPr>
          <p:cNvPr id="5" name="Slayt Numarası Yer Tutucusu 4">
            <a:extLst>
              <a:ext uri="{FF2B5EF4-FFF2-40B4-BE49-F238E27FC236}">
                <a16:creationId xmlns:a16="http://schemas.microsoft.com/office/drawing/2014/main" id="{010E1497-46DE-DDDF-ECCC-C93E9792CA99}"/>
              </a:ext>
            </a:extLst>
          </p:cNvPr>
          <p:cNvSpPr>
            <a:spLocks noGrp="1"/>
          </p:cNvSpPr>
          <p:nvPr>
            <p:ph type="sldNum" sz="quarter" idx="12"/>
          </p:nvPr>
        </p:nvSpPr>
        <p:spPr/>
        <p:txBody>
          <a:bodyPr/>
          <a:lstStyle/>
          <a:p>
            <a:pPr>
              <a:defRPr/>
            </a:pPr>
            <a:fld id="{C1A73A4A-FDAD-4655-B177-9E9CE39FF18B}" type="slidenum">
              <a:rPr lang="tr-TR" smtClean="0"/>
              <a:pPr>
                <a:defRPr/>
              </a:pPr>
              <a:t>15</a:t>
            </a:fld>
            <a:endParaRPr lang="tr-TR"/>
          </a:p>
        </p:txBody>
      </p:sp>
    </p:spTree>
    <p:extLst>
      <p:ext uri="{BB962C8B-B14F-4D97-AF65-F5344CB8AC3E}">
        <p14:creationId xmlns:p14="http://schemas.microsoft.com/office/powerpoint/2010/main" val="3409207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E177B0-8D38-01D7-0B2B-01D088D46E54}"/>
              </a:ext>
            </a:extLst>
          </p:cNvPr>
          <p:cNvSpPr>
            <a:spLocks noGrp="1"/>
          </p:cNvSpPr>
          <p:nvPr>
            <p:ph type="title"/>
          </p:nvPr>
        </p:nvSpPr>
        <p:spPr/>
        <p:txBody>
          <a:bodyPr/>
          <a:lstStyle/>
          <a:p>
            <a:r>
              <a:rPr lang="tr-TR" sz="3200" b="1" kern="100" dirty="0">
                <a:effectLst/>
                <a:latin typeface="Aptos" panose="020B0004020202020204" pitchFamily="34" charset="0"/>
                <a:ea typeface="Aptos" panose="020B0004020202020204" pitchFamily="34" charset="0"/>
                <a:cs typeface="Times New Roman" panose="02020603050405020304" pitchFamily="18" charset="0"/>
              </a:rPr>
              <a:t>Disiplinlerarası Yaklaşım ve Beceri Gelişimi</a:t>
            </a:r>
            <a:endParaRPr lang="tr-TR" sz="6600" dirty="0"/>
          </a:p>
        </p:txBody>
      </p:sp>
      <p:sp>
        <p:nvSpPr>
          <p:cNvPr id="3" name="İçerik Yer Tutucusu 2">
            <a:extLst>
              <a:ext uri="{FF2B5EF4-FFF2-40B4-BE49-F238E27FC236}">
                <a16:creationId xmlns:a16="http://schemas.microsoft.com/office/drawing/2014/main" id="{9B86DC82-8E6A-D2E8-1A14-3358E02095BF}"/>
              </a:ext>
            </a:extLst>
          </p:cNvPr>
          <p:cNvSpPr>
            <a:spLocks noGrp="1"/>
          </p:cNvSpPr>
          <p:nvPr>
            <p:ph idx="1"/>
          </p:nvPr>
        </p:nvSpPr>
        <p:spPr/>
        <p:txBody>
          <a:bodyPr/>
          <a:lstStyle/>
          <a:p>
            <a:pPr algn="just">
              <a:lnSpc>
                <a:spcPct val="107000"/>
              </a:lnSpc>
              <a:spcAft>
                <a:spcPts val="800"/>
              </a:spcAft>
            </a:pPr>
            <a:r>
              <a:rPr lang="tr-TR" sz="2400" b="1" kern="100" dirty="0">
                <a:effectLst/>
                <a:latin typeface="Aptos" panose="020B0004020202020204" pitchFamily="34" charset="0"/>
                <a:ea typeface="Aptos" panose="020B0004020202020204" pitchFamily="34" charset="0"/>
                <a:cs typeface="Times New Roman" panose="02020603050405020304" pitchFamily="18" charset="0"/>
              </a:rPr>
              <a:t>Teorik Bilgi:</a:t>
            </a:r>
            <a:r>
              <a:rPr lang="tr-TR" sz="2400" kern="100" dirty="0">
                <a:effectLst/>
                <a:latin typeface="Aptos" panose="020B0004020202020204" pitchFamily="34" charset="0"/>
                <a:ea typeface="Aptos" panose="020B0004020202020204" pitchFamily="34" charset="0"/>
                <a:cs typeface="Times New Roman" panose="02020603050405020304" pitchFamily="18" charset="0"/>
              </a:rPr>
              <a:t> Farklı disiplinleri bir araya getirerek öğrencilerin analitik düşünme ve problem çözme becerilerini geliştirmeyi amaçlar.</a:t>
            </a:r>
          </a:p>
          <a:p>
            <a:pPr algn="just">
              <a:lnSpc>
                <a:spcPct val="107000"/>
              </a:lnSpc>
              <a:spcAft>
                <a:spcPts val="800"/>
              </a:spcAft>
            </a:pPr>
            <a:r>
              <a:rPr lang="tr-TR" sz="2400" b="1" kern="100" dirty="0">
                <a:effectLst/>
                <a:latin typeface="Aptos" panose="020B0004020202020204" pitchFamily="34" charset="0"/>
                <a:ea typeface="Aptos" panose="020B0004020202020204" pitchFamily="34" charset="0"/>
                <a:cs typeface="Times New Roman" panose="02020603050405020304" pitchFamily="18" charset="0"/>
              </a:rPr>
              <a:t>Örnek:</a:t>
            </a:r>
            <a:r>
              <a:rPr lang="tr-TR" sz="2400" kern="100" dirty="0">
                <a:effectLst/>
                <a:latin typeface="Aptos" panose="020B0004020202020204" pitchFamily="34" charset="0"/>
                <a:ea typeface="Aptos" panose="020B0004020202020204" pitchFamily="34" charset="0"/>
                <a:cs typeface="Times New Roman" panose="02020603050405020304" pitchFamily="18" charset="0"/>
              </a:rPr>
              <a:t> Bir tarih dersinde öğretmen, atalarımızın kurduğu medeniyetler konusunda bir proje ödevi verirken öğrencilerin bu medeniyetlerin kullandığı geometrik şekilleri de araştırmasını ister. Böylece öğrenciler, hem tarih bilgilerini, hem kültürel miraslarını hem de matematiksel kavramları anlamış olur. Böyle bir ödevle öğrencilerin analitik düşünme becerileri geliştirilirken aynı zamanda disiplinlerarası becerileri de gelişmiş olur. </a:t>
            </a:r>
          </a:p>
        </p:txBody>
      </p:sp>
      <p:sp>
        <p:nvSpPr>
          <p:cNvPr id="4" name="Alt Bilgi Yer Tutucusu 3">
            <a:extLst>
              <a:ext uri="{FF2B5EF4-FFF2-40B4-BE49-F238E27FC236}">
                <a16:creationId xmlns:a16="http://schemas.microsoft.com/office/drawing/2014/main" id="{F91BAE91-1110-9448-045F-0D7245FA6A0E}"/>
              </a:ext>
            </a:extLst>
          </p:cNvPr>
          <p:cNvSpPr>
            <a:spLocks noGrp="1"/>
          </p:cNvSpPr>
          <p:nvPr>
            <p:ph type="ftr" sz="quarter" idx="11"/>
          </p:nvPr>
        </p:nvSpPr>
        <p:spPr/>
        <p:txBody>
          <a:bodyPr/>
          <a:lstStyle/>
          <a:p>
            <a:pPr>
              <a:defRPr/>
            </a:pPr>
            <a:r>
              <a:rPr lang="tr-TR" sz="2000"/>
              <a:t>Ortaöğretim Genel Müdürlüğü</a:t>
            </a:r>
            <a:endParaRPr lang="tr-TR" sz="2000" dirty="0"/>
          </a:p>
        </p:txBody>
      </p:sp>
      <p:sp>
        <p:nvSpPr>
          <p:cNvPr id="5" name="Slayt Numarası Yer Tutucusu 4">
            <a:extLst>
              <a:ext uri="{FF2B5EF4-FFF2-40B4-BE49-F238E27FC236}">
                <a16:creationId xmlns:a16="http://schemas.microsoft.com/office/drawing/2014/main" id="{695F1CEC-1A3F-4CFB-94C6-034EF0F0CF9A}"/>
              </a:ext>
            </a:extLst>
          </p:cNvPr>
          <p:cNvSpPr>
            <a:spLocks noGrp="1"/>
          </p:cNvSpPr>
          <p:nvPr>
            <p:ph type="sldNum" sz="quarter" idx="12"/>
          </p:nvPr>
        </p:nvSpPr>
        <p:spPr/>
        <p:txBody>
          <a:bodyPr/>
          <a:lstStyle/>
          <a:p>
            <a:pPr>
              <a:defRPr/>
            </a:pPr>
            <a:fld id="{C1A73A4A-FDAD-4655-B177-9E9CE39FF18B}" type="slidenum">
              <a:rPr lang="tr-TR" smtClean="0"/>
              <a:pPr>
                <a:defRPr/>
              </a:pPr>
              <a:t>16</a:t>
            </a:fld>
            <a:endParaRPr lang="tr-TR"/>
          </a:p>
        </p:txBody>
      </p:sp>
    </p:spTree>
    <p:extLst>
      <p:ext uri="{BB962C8B-B14F-4D97-AF65-F5344CB8AC3E}">
        <p14:creationId xmlns:p14="http://schemas.microsoft.com/office/powerpoint/2010/main" val="1711652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C17109-4231-9DE2-4C80-714F47E45898}"/>
              </a:ext>
            </a:extLst>
          </p:cNvPr>
          <p:cNvSpPr>
            <a:spLocks noGrp="1"/>
          </p:cNvSpPr>
          <p:nvPr>
            <p:ph type="title"/>
          </p:nvPr>
        </p:nvSpPr>
        <p:spPr/>
        <p:txBody>
          <a:bodyPr/>
          <a:lstStyle/>
          <a:p>
            <a:r>
              <a:rPr lang="tr-TR" b="1" dirty="0"/>
              <a:t>Esneklik ve Uyarlanabilirlik</a:t>
            </a:r>
            <a:endParaRPr lang="tr-TR" dirty="0"/>
          </a:p>
        </p:txBody>
      </p:sp>
      <p:sp>
        <p:nvSpPr>
          <p:cNvPr id="3" name="İçerik Yer Tutucusu 2">
            <a:extLst>
              <a:ext uri="{FF2B5EF4-FFF2-40B4-BE49-F238E27FC236}">
                <a16:creationId xmlns:a16="http://schemas.microsoft.com/office/drawing/2014/main" id="{5DB13C61-2F80-88C3-71A4-93FC6B78324C}"/>
              </a:ext>
            </a:extLst>
          </p:cNvPr>
          <p:cNvSpPr>
            <a:spLocks noGrp="1"/>
          </p:cNvSpPr>
          <p:nvPr>
            <p:ph idx="1"/>
          </p:nvPr>
        </p:nvSpPr>
        <p:spPr/>
        <p:txBody>
          <a:bodyPr/>
          <a:lstStyle/>
          <a:p>
            <a:pPr algn="just">
              <a:lnSpc>
                <a:spcPct val="107000"/>
              </a:lnSpc>
              <a:spcAft>
                <a:spcPts val="800"/>
              </a:spcAft>
            </a:pPr>
            <a:r>
              <a:rPr lang="tr-TR" sz="2400" b="1" kern="100" dirty="0">
                <a:effectLst/>
                <a:latin typeface="Aptos" panose="020B0004020202020204" pitchFamily="34" charset="0"/>
                <a:ea typeface="Aptos" panose="020B0004020202020204" pitchFamily="34" charset="0"/>
                <a:cs typeface="Times New Roman" panose="02020603050405020304" pitchFamily="18" charset="0"/>
              </a:rPr>
              <a:t>Teorik Bilgi:</a:t>
            </a:r>
            <a:r>
              <a:rPr lang="tr-TR" sz="2400" kern="100" dirty="0">
                <a:effectLst/>
                <a:latin typeface="Aptos" panose="020B0004020202020204" pitchFamily="34" charset="0"/>
                <a:ea typeface="Aptos" panose="020B0004020202020204" pitchFamily="34" charset="0"/>
                <a:cs typeface="Times New Roman" panose="02020603050405020304" pitchFamily="18" charset="0"/>
              </a:rPr>
              <a:t> Öğretim programları, öğrencilerin farklı ilgi ve yeteneklerine hitap edecek esneklikte tasarlanır.</a:t>
            </a:r>
          </a:p>
          <a:p>
            <a:pPr algn="just">
              <a:lnSpc>
                <a:spcPct val="107000"/>
              </a:lnSpc>
              <a:spcAft>
                <a:spcPts val="800"/>
              </a:spcAft>
            </a:pPr>
            <a:r>
              <a:rPr lang="tr-TR" sz="2400" b="1" kern="100" dirty="0">
                <a:effectLst/>
                <a:latin typeface="Aptos" panose="020B0004020202020204" pitchFamily="34" charset="0"/>
                <a:ea typeface="Aptos" panose="020B0004020202020204" pitchFamily="34" charset="0"/>
                <a:cs typeface="Times New Roman" panose="02020603050405020304" pitchFamily="18" charset="0"/>
              </a:rPr>
              <a:t>Örnek:</a:t>
            </a:r>
            <a:r>
              <a:rPr lang="tr-TR" sz="2400" kern="100" dirty="0">
                <a:effectLst/>
                <a:latin typeface="Aptos" panose="020B0004020202020204" pitchFamily="34" charset="0"/>
                <a:ea typeface="Aptos" panose="020B0004020202020204" pitchFamily="34" charset="0"/>
                <a:cs typeface="Times New Roman" panose="02020603050405020304" pitchFamily="18" charset="0"/>
              </a:rPr>
              <a:t> Görsel sanatlar dersinde, öğretmen öğrencilerden kendi ilgi alanlarına göre bir sanat eseri yapmalarını isteyebilir. Kimisi resim yapmayı, kimisi heykel yapmayı, kimisi de dijital bir sanat eseri üretmeyi seçer. Öğretmen, öğrencilere özgürlük tanıyarak farklı yetenek ve ilgilere hitap eden bir öğrenme süreci sağlar. Böylece her öğrenci, kendi yeteneklerini geliştirme fırsatı bulur.</a:t>
            </a:r>
          </a:p>
        </p:txBody>
      </p:sp>
      <p:sp>
        <p:nvSpPr>
          <p:cNvPr id="4" name="Alt Bilgi Yer Tutucusu 3">
            <a:extLst>
              <a:ext uri="{FF2B5EF4-FFF2-40B4-BE49-F238E27FC236}">
                <a16:creationId xmlns:a16="http://schemas.microsoft.com/office/drawing/2014/main" id="{B1CC1B51-A80C-FB43-33FA-3FC411CD0F53}"/>
              </a:ext>
            </a:extLst>
          </p:cNvPr>
          <p:cNvSpPr>
            <a:spLocks noGrp="1"/>
          </p:cNvSpPr>
          <p:nvPr>
            <p:ph type="ftr" sz="quarter" idx="11"/>
          </p:nvPr>
        </p:nvSpPr>
        <p:spPr/>
        <p:txBody>
          <a:bodyPr/>
          <a:lstStyle/>
          <a:p>
            <a:pPr>
              <a:defRPr/>
            </a:pPr>
            <a:r>
              <a:rPr lang="tr-TR" sz="2000"/>
              <a:t>Ortaöğretim Genel Müdürlüğü</a:t>
            </a:r>
            <a:endParaRPr lang="tr-TR" sz="2000" dirty="0"/>
          </a:p>
        </p:txBody>
      </p:sp>
      <p:sp>
        <p:nvSpPr>
          <p:cNvPr id="5" name="Slayt Numarası Yer Tutucusu 4">
            <a:extLst>
              <a:ext uri="{FF2B5EF4-FFF2-40B4-BE49-F238E27FC236}">
                <a16:creationId xmlns:a16="http://schemas.microsoft.com/office/drawing/2014/main" id="{7D0C16D6-79F3-C367-71D4-C69140812654}"/>
              </a:ext>
            </a:extLst>
          </p:cNvPr>
          <p:cNvSpPr>
            <a:spLocks noGrp="1"/>
          </p:cNvSpPr>
          <p:nvPr>
            <p:ph type="sldNum" sz="quarter" idx="12"/>
          </p:nvPr>
        </p:nvSpPr>
        <p:spPr/>
        <p:txBody>
          <a:bodyPr/>
          <a:lstStyle/>
          <a:p>
            <a:pPr>
              <a:defRPr/>
            </a:pPr>
            <a:fld id="{C1A73A4A-FDAD-4655-B177-9E9CE39FF18B}" type="slidenum">
              <a:rPr lang="tr-TR" smtClean="0"/>
              <a:pPr>
                <a:defRPr/>
              </a:pPr>
              <a:t>17</a:t>
            </a:fld>
            <a:endParaRPr lang="tr-TR"/>
          </a:p>
        </p:txBody>
      </p:sp>
    </p:spTree>
    <p:extLst>
      <p:ext uri="{BB962C8B-B14F-4D97-AF65-F5344CB8AC3E}">
        <p14:creationId xmlns:p14="http://schemas.microsoft.com/office/powerpoint/2010/main" val="1184629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47528" y="908051"/>
            <a:ext cx="8229600" cy="4525963"/>
          </a:xfrm>
        </p:spPr>
        <p:txBody>
          <a:bodyPr/>
          <a:lstStyle/>
          <a:p>
            <a:pPr marL="0" indent="0" algn="just">
              <a:buNone/>
            </a:pPr>
            <a:endParaRPr lang="tr-TR" sz="2000" dirty="0"/>
          </a:p>
          <a:p>
            <a:pPr marL="0" indent="0">
              <a:buNone/>
            </a:pPr>
            <a:endParaRPr lang="tr-TR" sz="2000" b="1" dirty="0"/>
          </a:p>
          <a:p>
            <a:pPr marL="0" indent="0">
              <a:buNone/>
            </a:pPr>
            <a:endParaRPr lang="tr-TR" sz="2000" b="1" dirty="0"/>
          </a:p>
          <a:p>
            <a:pPr marL="0" indent="0">
              <a:buNone/>
            </a:pPr>
            <a:endParaRPr lang="tr-TR" sz="2000" b="1" dirty="0"/>
          </a:p>
          <a:p>
            <a:pPr marL="0" indent="0">
              <a:buNone/>
            </a:pPr>
            <a:endParaRPr lang="tr-TR" sz="2000" b="1" dirty="0"/>
          </a:p>
          <a:p>
            <a:pPr marL="0" indent="0">
              <a:buNone/>
            </a:pPr>
            <a:endParaRPr lang="tr-TR" sz="2000" b="1" dirty="0"/>
          </a:p>
          <a:p>
            <a:pPr marL="0" indent="0">
              <a:buNone/>
            </a:pPr>
            <a:endParaRPr lang="tr-TR" sz="2000" b="1" dirty="0"/>
          </a:p>
          <a:p>
            <a:pPr marL="0" indent="0" algn="ctr">
              <a:buNone/>
            </a:pPr>
            <a:r>
              <a:rPr lang="tr-TR" sz="4400" dirty="0"/>
              <a:t> TEŞEKKÜRLER…</a:t>
            </a:r>
          </a:p>
        </p:txBody>
      </p:sp>
      <p:sp>
        <p:nvSpPr>
          <p:cNvPr id="4" name="Slayt Numarası Yer Tutucusu 3"/>
          <p:cNvSpPr>
            <a:spLocks noGrp="1"/>
          </p:cNvSpPr>
          <p:nvPr>
            <p:ph type="sldNum" sz="quarter" idx="12"/>
          </p:nvPr>
        </p:nvSpPr>
        <p:spPr/>
        <p:txBody>
          <a:bodyPr/>
          <a:lstStyle/>
          <a:p>
            <a:pPr>
              <a:defRPr/>
            </a:pPr>
            <a:fld id="{C1A73A4A-FDAD-4655-B177-9E9CE39FF18B}" type="slidenum">
              <a:rPr lang="tr-TR" smtClean="0"/>
              <a:pPr>
                <a:defRPr/>
              </a:pPr>
              <a:t>18</a:t>
            </a:fld>
            <a:endParaRPr lang="tr-TR"/>
          </a:p>
        </p:txBody>
      </p:sp>
      <p:sp>
        <p:nvSpPr>
          <p:cNvPr id="5" name="Altbilgi Yer Tutucusu 3">
            <a:extLst>
              <a:ext uri="{FF2B5EF4-FFF2-40B4-BE49-F238E27FC236}">
                <a16:creationId xmlns:a16="http://schemas.microsoft.com/office/drawing/2014/main" id="{26813E2B-0336-9A63-C76B-C8CE1C620569}"/>
              </a:ext>
            </a:extLst>
          </p:cNvPr>
          <p:cNvSpPr>
            <a:spLocks noGrp="1"/>
          </p:cNvSpPr>
          <p:nvPr>
            <p:ph type="ftr" sz="quarter" idx="11"/>
          </p:nvPr>
        </p:nvSpPr>
        <p:spPr>
          <a:xfrm>
            <a:off x="3575720" y="6356351"/>
            <a:ext cx="4450680" cy="365125"/>
          </a:xfrm>
        </p:spPr>
        <p:txBody>
          <a:bodyPr/>
          <a:lstStyle/>
          <a:p>
            <a:pPr>
              <a:defRPr/>
            </a:pPr>
            <a:r>
              <a:rPr lang="tr-TR" sz="1600" dirty="0"/>
              <a:t>Ortaöğretim Genel Müdürlüğü</a:t>
            </a:r>
          </a:p>
        </p:txBody>
      </p:sp>
    </p:spTree>
    <p:extLst>
      <p:ext uri="{BB962C8B-B14F-4D97-AF65-F5344CB8AC3E}">
        <p14:creationId xmlns:p14="http://schemas.microsoft.com/office/powerpoint/2010/main" val="3164006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83432" y="136523"/>
            <a:ext cx="10972800" cy="700189"/>
          </a:xfrm>
        </p:spPr>
        <p:txBody>
          <a:bodyPr/>
          <a:lstStyle/>
          <a:p>
            <a:pPr>
              <a:lnSpc>
                <a:spcPct val="150000"/>
              </a:lnSpc>
            </a:pPr>
            <a:r>
              <a:rPr lang="tr-TR" sz="2800" b="1" i="0" u="none" strike="noStrike" baseline="0" dirty="0">
                <a:latin typeface="Barlow-Bold"/>
              </a:rPr>
              <a:t>Milli Eğitim Bakanlığı Türkiye Yüzyılı Maarif Modeline Genel Bakış</a:t>
            </a:r>
          </a:p>
        </p:txBody>
      </p:sp>
      <p:sp>
        <p:nvSpPr>
          <p:cNvPr id="5" name="Slayt Numarası Yer Tutucusu 4"/>
          <p:cNvSpPr>
            <a:spLocks noGrp="1"/>
          </p:cNvSpPr>
          <p:nvPr>
            <p:ph type="sldNum" sz="quarter" idx="12"/>
          </p:nvPr>
        </p:nvSpPr>
        <p:spPr/>
        <p:txBody>
          <a:bodyPr/>
          <a:lstStyle/>
          <a:p>
            <a:pPr>
              <a:defRPr/>
            </a:pPr>
            <a:fld id="{C1A73A4A-FDAD-4655-B177-9E9CE39FF18B}" type="slidenum">
              <a:rPr lang="tr-TR" smtClean="0"/>
              <a:pPr>
                <a:defRPr/>
              </a:pPr>
              <a:t>2</a:t>
            </a:fld>
            <a:endParaRPr lang="tr-TR"/>
          </a:p>
        </p:txBody>
      </p:sp>
      <p:sp>
        <p:nvSpPr>
          <p:cNvPr id="7" name="İçerik Yer Tutucusu 6">
            <a:extLst>
              <a:ext uri="{FF2B5EF4-FFF2-40B4-BE49-F238E27FC236}">
                <a16:creationId xmlns:a16="http://schemas.microsoft.com/office/drawing/2014/main" id="{BB323609-321D-7A2E-045A-3564C258C7AD}"/>
              </a:ext>
            </a:extLst>
          </p:cNvPr>
          <p:cNvSpPr>
            <a:spLocks noGrp="1"/>
          </p:cNvSpPr>
          <p:nvPr>
            <p:ph idx="1"/>
          </p:nvPr>
        </p:nvSpPr>
        <p:spPr/>
        <p:txBody>
          <a:bodyPr/>
          <a:lstStyle/>
          <a:p>
            <a:pPr marL="0" indent="0" algn="l">
              <a:lnSpc>
                <a:spcPct val="150000"/>
              </a:lnSpc>
              <a:buNone/>
            </a:pPr>
            <a:r>
              <a:rPr lang="tr-TR" sz="2200" b="1" i="0" u="none" strike="noStrike" baseline="0" dirty="0">
                <a:latin typeface="Barlow-SemiBold"/>
              </a:rPr>
              <a:t>“Köklerden Geleceğe”</a:t>
            </a:r>
          </a:p>
          <a:p>
            <a:pPr algn="just">
              <a:lnSpc>
                <a:spcPct val="150000"/>
              </a:lnSpc>
            </a:pPr>
            <a:r>
              <a:rPr lang="tr-TR" sz="2000" b="0" i="0" dirty="0">
                <a:solidFill>
                  <a:srgbClr val="444444"/>
                </a:solidFill>
                <a:effectLst/>
                <a:latin typeface="Open Sans" panose="020B0606030504020204" pitchFamily="34" charset="0"/>
              </a:rPr>
              <a:t>Türk eğitim sistemi, bütün ideolojilerin üstünde millî bir şahsiyet inşa etmek ve o şahsiyetlerden oluşan bir toplum oluşturmayı amaçlar</a:t>
            </a:r>
          </a:p>
          <a:p>
            <a:pPr algn="l">
              <a:lnSpc>
                <a:spcPct val="150000"/>
              </a:lnSpc>
            </a:pPr>
            <a:r>
              <a:rPr lang="tr-TR" sz="2000" b="0" i="0" u="none" strike="noStrike" baseline="0" dirty="0">
                <a:latin typeface="Barlow-Regular"/>
              </a:rPr>
              <a:t>Eğitim birçok bileşeni olan bir bütündür. </a:t>
            </a:r>
          </a:p>
          <a:p>
            <a:pPr algn="l">
              <a:lnSpc>
                <a:spcPct val="150000"/>
              </a:lnSpc>
            </a:pPr>
            <a:r>
              <a:rPr lang="tr-TR" sz="2000" b="0" i="0" u="none" strike="noStrike" baseline="0" dirty="0">
                <a:latin typeface="Barlow-Regular"/>
              </a:rPr>
              <a:t>Bir ayağı geçmişte duran eğitimin diğer ayağı insanlığın geleceğine ufuklar açan bir kapıdır. </a:t>
            </a:r>
          </a:p>
          <a:p>
            <a:pPr algn="l">
              <a:lnSpc>
                <a:spcPct val="150000"/>
              </a:lnSpc>
            </a:pPr>
            <a:r>
              <a:rPr lang="tr-TR" sz="2000" b="0" i="0" u="none" strike="noStrike" baseline="0" dirty="0">
                <a:latin typeface="Barlow-Regular"/>
              </a:rPr>
              <a:t>Millî ve manevi değerler manzumesi ile maddi gelişmenin zirvesini hedefleyen Türkiye Yüzyılı Maarif Modeli; öğretim programlarının temel yaklaşımı, öğrenci profili, Erdem-Değer-Eylem Çerçevesi, beceriler çerçevesi bileşenlerinden oluşan bütüncül bir modeldir.</a:t>
            </a:r>
            <a:endParaRPr lang="tr-TR" sz="2000" dirty="0"/>
          </a:p>
        </p:txBody>
      </p:sp>
      <p:sp>
        <p:nvSpPr>
          <p:cNvPr id="3" name="Altbilgi Yer Tutucusu 3">
            <a:extLst>
              <a:ext uri="{FF2B5EF4-FFF2-40B4-BE49-F238E27FC236}">
                <a16:creationId xmlns:a16="http://schemas.microsoft.com/office/drawing/2014/main" id="{2E8D3777-F038-14E6-4A76-D628489A489B}"/>
              </a:ext>
            </a:extLst>
          </p:cNvPr>
          <p:cNvSpPr>
            <a:spLocks noGrp="1"/>
          </p:cNvSpPr>
          <p:nvPr>
            <p:ph type="ftr" sz="quarter" idx="11"/>
          </p:nvPr>
        </p:nvSpPr>
        <p:spPr>
          <a:xfrm>
            <a:off x="3575720" y="6356351"/>
            <a:ext cx="4450680" cy="365125"/>
          </a:xfrm>
        </p:spPr>
        <p:txBody>
          <a:bodyPr/>
          <a:lstStyle/>
          <a:p>
            <a:pPr>
              <a:defRPr/>
            </a:pPr>
            <a:r>
              <a:rPr lang="tr-TR" sz="2000" dirty="0"/>
              <a:t>Ortaöğretim Genel Müdürlüğü</a:t>
            </a:r>
          </a:p>
        </p:txBody>
      </p:sp>
    </p:spTree>
    <p:extLst>
      <p:ext uri="{BB962C8B-B14F-4D97-AF65-F5344CB8AC3E}">
        <p14:creationId xmlns:p14="http://schemas.microsoft.com/office/powerpoint/2010/main" val="4096106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8E1E13-3187-00AD-290F-E1305082AD8D}"/>
              </a:ext>
            </a:extLst>
          </p:cNvPr>
          <p:cNvSpPr>
            <a:spLocks noGrp="1"/>
          </p:cNvSpPr>
          <p:nvPr>
            <p:ph type="title"/>
          </p:nvPr>
        </p:nvSpPr>
        <p:spPr/>
        <p:txBody>
          <a:bodyPr/>
          <a:lstStyle/>
          <a:p>
            <a:r>
              <a:rPr lang="tr-TR" dirty="0"/>
              <a:t>Türkiye Yüzyılı Maarif Modeli’nin Özeti</a:t>
            </a:r>
          </a:p>
        </p:txBody>
      </p:sp>
      <p:sp>
        <p:nvSpPr>
          <p:cNvPr id="3" name="İçerik Yer Tutucusu 2">
            <a:extLst>
              <a:ext uri="{FF2B5EF4-FFF2-40B4-BE49-F238E27FC236}">
                <a16:creationId xmlns:a16="http://schemas.microsoft.com/office/drawing/2014/main" id="{C8BF542D-C22D-ACB2-79D5-CF7F4BFD7445}"/>
              </a:ext>
            </a:extLst>
          </p:cNvPr>
          <p:cNvSpPr>
            <a:spLocks noGrp="1"/>
          </p:cNvSpPr>
          <p:nvPr>
            <p:ph idx="1"/>
          </p:nvPr>
        </p:nvSpPr>
        <p:spPr>
          <a:xfrm>
            <a:off x="609600" y="1848102"/>
            <a:ext cx="10972800" cy="4525963"/>
          </a:xfrm>
        </p:spPr>
        <p:txBody>
          <a:bodyPr/>
          <a:lstStyle/>
          <a:p>
            <a:pPr marL="0" indent="0" algn="ctr">
              <a:buNone/>
            </a:pPr>
            <a:r>
              <a:rPr lang="tr-TR" sz="3600" dirty="0"/>
              <a:t>Merkezinde </a:t>
            </a:r>
          </a:p>
          <a:p>
            <a:pPr marL="0" indent="0" algn="ctr">
              <a:buNone/>
            </a:pPr>
            <a:r>
              <a:rPr lang="tr-TR" sz="3600" dirty="0"/>
              <a:t>Erdem – Değer – Eylem Çerçevesi olan</a:t>
            </a:r>
          </a:p>
          <a:p>
            <a:pPr marL="0" indent="0" algn="ctr">
              <a:buNone/>
            </a:pPr>
            <a:r>
              <a:rPr lang="tr-TR" sz="3600" dirty="0"/>
              <a:t>Bütüncül </a:t>
            </a:r>
          </a:p>
          <a:p>
            <a:pPr marL="0" indent="0" algn="ctr">
              <a:buNone/>
            </a:pPr>
            <a:r>
              <a:rPr lang="tr-TR" sz="3600" dirty="0"/>
              <a:t>ve </a:t>
            </a:r>
          </a:p>
          <a:p>
            <a:pPr marL="0" indent="0" algn="ctr">
              <a:buNone/>
            </a:pPr>
            <a:r>
              <a:rPr lang="tr-TR" sz="3600" dirty="0"/>
              <a:t>Beceri temelli </a:t>
            </a:r>
          </a:p>
        </p:txBody>
      </p:sp>
      <p:sp>
        <p:nvSpPr>
          <p:cNvPr id="4" name="Alt Bilgi Yer Tutucusu 3">
            <a:extLst>
              <a:ext uri="{FF2B5EF4-FFF2-40B4-BE49-F238E27FC236}">
                <a16:creationId xmlns:a16="http://schemas.microsoft.com/office/drawing/2014/main" id="{DF22A3CC-B799-665E-D21F-FC1010E150EC}"/>
              </a:ext>
            </a:extLst>
          </p:cNvPr>
          <p:cNvSpPr>
            <a:spLocks noGrp="1"/>
          </p:cNvSpPr>
          <p:nvPr>
            <p:ph type="ftr" sz="quarter" idx="11"/>
          </p:nvPr>
        </p:nvSpPr>
        <p:spPr/>
        <p:txBody>
          <a:bodyPr/>
          <a:lstStyle/>
          <a:p>
            <a:pPr>
              <a:defRPr/>
            </a:pPr>
            <a:r>
              <a:rPr lang="tr-TR" sz="2000" dirty="0"/>
              <a:t>Ortaöğretim Genel Müdürlüğü</a:t>
            </a:r>
          </a:p>
        </p:txBody>
      </p:sp>
    </p:spTree>
    <p:extLst>
      <p:ext uri="{BB962C8B-B14F-4D97-AF65-F5344CB8AC3E}">
        <p14:creationId xmlns:p14="http://schemas.microsoft.com/office/powerpoint/2010/main" val="886755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522FAB-B26F-487D-09AF-73BE5903B43C}"/>
              </a:ext>
            </a:extLst>
          </p:cNvPr>
          <p:cNvSpPr>
            <a:spLocks noGrp="1"/>
          </p:cNvSpPr>
          <p:nvPr>
            <p:ph type="title"/>
          </p:nvPr>
        </p:nvSpPr>
        <p:spPr/>
        <p:txBody>
          <a:bodyPr/>
          <a:lstStyle/>
          <a:p>
            <a:r>
              <a:rPr lang="tr-TR" dirty="0"/>
              <a:t>Köklerden Geleceğe Giden Yol</a:t>
            </a:r>
          </a:p>
        </p:txBody>
      </p:sp>
      <p:sp>
        <p:nvSpPr>
          <p:cNvPr id="3" name="İçerik Yer Tutucusu 2">
            <a:extLst>
              <a:ext uri="{FF2B5EF4-FFF2-40B4-BE49-F238E27FC236}">
                <a16:creationId xmlns:a16="http://schemas.microsoft.com/office/drawing/2014/main" id="{E99BF52E-1BE4-B4FD-460D-FC31B63A9DDC}"/>
              </a:ext>
            </a:extLst>
          </p:cNvPr>
          <p:cNvSpPr>
            <a:spLocks noGrp="1"/>
          </p:cNvSpPr>
          <p:nvPr>
            <p:ph idx="1"/>
          </p:nvPr>
        </p:nvSpPr>
        <p:spPr>
          <a:xfrm>
            <a:off x="609600" y="1035697"/>
            <a:ext cx="10972800" cy="5320654"/>
          </a:xfrm>
        </p:spPr>
        <p:txBody>
          <a:bodyPr/>
          <a:lstStyle/>
          <a:p>
            <a:pPr marL="514350" indent="-514350">
              <a:lnSpc>
                <a:spcPct val="150000"/>
              </a:lnSpc>
              <a:buAutoNum type="arabicPeriod"/>
            </a:pPr>
            <a:r>
              <a:rPr lang="tr-TR" sz="2000" b="1" dirty="0"/>
              <a:t>Millî Şahsiyetin İnşası: </a:t>
            </a:r>
            <a:r>
              <a:rPr lang="tr-TR" sz="2000" dirty="0"/>
              <a:t>Eğitimde, öğrencilerin Türk kültürü ve milli kimliği tanımaları ve bu değerlere bağlı kalmaları amaçlanmaktadır.</a:t>
            </a:r>
          </a:p>
          <a:p>
            <a:pPr marL="514350" indent="-514350">
              <a:lnSpc>
                <a:spcPct val="150000"/>
              </a:lnSpc>
              <a:buAutoNum type="arabicPeriod"/>
            </a:pPr>
            <a:r>
              <a:rPr lang="tr-TR" sz="2000" b="1" dirty="0"/>
              <a:t>Öğrenci Profili Oluşturulması: </a:t>
            </a:r>
            <a:r>
              <a:rPr lang="tr-TR" sz="2000" dirty="0"/>
              <a:t>Öğrencilerin güçlü bir milli kimlik, kültürel farkındalık ve çağdaş becerilere sahip bireyler olmaları beklenmektedir.</a:t>
            </a:r>
          </a:p>
          <a:p>
            <a:pPr marL="514350" indent="-514350">
              <a:lnSpc>
                <a:spcPct val="150000"/>
              </a:lnSpc>
              <a:buAutoNum type="arabicPeriod"/>
            </a:pPr>
            <a:r>
              <a:rPr lang="tr-TR" sz="2000" b="1" dirty="0"/>
              <a:t>Erdem-Değer-Eylem Çerçevesinin Okullarda Hayata Geçirilmesi:</a:t>
            </a:r>
            <a:r>
              <a:rPr lang="tr-TR" sz="2000" dirty="0"/>
              <a:t> Öğrencilere sadece bilgi değil, aynı zamanda değerler, erdemler ve bu değerleri günlük hayatlarında uygulamaları istenmektedir.</a:t>
            </a:r>
          </a:p>
          <a:p>
            <a:pPr marL="514350" indent="-514350">
              <a:lnSpc>
                <a:spcPct val="150000"/>
              </a:lnSpc>
              <a:buAutoNum type="arabicPeriod"/>
            </a:pPr>
            <a:r>
              <a:rPr lang="tr-TR" sz="2000" b="1" dirty="0"/>
              <a:t>Geleceğe Yönelik Becerilerin Kazandırılması:</a:t>
            </a:r>
            <a:r>
              <a:rPr lang="tr-TR" sz="2000" dirty="0"/>
              <a:t> Öğrencilere sadece geleneksel dersler değil, gelecekte ihtiyaç duyacakları düşünme becerileri kazandırılmaya çalışılacaktır.</a:t>
            </a:r>
          </a:p>
          <a:p>
            <a:pPr marL="514350" indent="-514350">
              <a:lnSpc>
                <a:spcPct val="150000"/>
              </a:lnSpc>
              <a:buAutoNum type="arabicPeriod"/>
            </a:pPr>
            <a:r>
              <a:rPr lang="tr-TR" sz="2000" b="1" dirty="0"/>
              <a:t>Bütüncül Yaklaşım ve Disiplinlerarası Eğitim:</a:t>
            </a:r>
            <a:r>
              <a:rPr lang="tr-TR" sz="2000" dirty="0"/>
              <a:t> Farklı disiplinler bir araya getirilerek öğrencilerin çok yönlü düşünme becerisi kazanmaları için uygulamalar yapılacaktır. </a:t>
            </a:r>
          </a:p>
        </p:txBody>
      </p:sp>
      <p:sp>
        <p:nvSpPr>
          <p:cNvPr id="4" name="Alt Bilgi Yer Tutucusu 3">
            <a:extLst>
              <a:ext uri="{FF2B5EF4-FFF2-40B4-BE49-F238E27FC236}">
                <a16:creationId xmlns:a16="http://schemas.microsoft.com/office/drawing/2014/main" id="{8E697362-8C2D-0201-D450-D5AEDA6C6648}"/>
              </a:ext>
            </a:extLst>
          </p:cNvPr>
          <p:cNvSpPr>
            <a:spLocks noGrp="1"/>
          </p:cNvSpPr>
          <p:nvPr>
            <p:ph type="ftr" sz="quarter" idx="11"/>
          </p:nvPr>
        </p:nvSpPr>
        <p:spPr/>
        <p:txBody>
          <a:bodyPr/>
          <a:lstStyle/>
          <a:p>
            <a:pPr>
              <a:defRPr/>
            </a:pPr>
            <a:r>
              <a:rPr lang="tr-TR" sz="2000"/>
              <a:t>Ortaöğretim Genel Müdürlüğü</a:t>
            </a:r>
            <a:endParaRPr lang="tr-TR" sz="2000" dirty="0"/>
          </a:p>
        </p:txBody>
      </p:sp>
      <p:sp>
        <p:nvSpPr>
          <p:cNvPr id="5" name="Slayt Numarası Yer Tutucusu 4">
            <a:extLst>
              <a:ext uri="{FF2B5EF4-FFF2-40B4-BE49-F238E27FC236}">
                <a16:creationId xmlns:a16="http://schemas.microsoft.com/office/drawing/2014/main" id="{D7C20ECB-3542-66B5-F406-22B4C1F2F29D}"/>
              </a:ext>
            </a:extLst>
          </p:cNvPr>
          <p:cNvSpPr>
            <a:spLocks noGrp="1"/>
          </p:cNvSpPr>
          <p:nvPr>
            <p:ph type="sldNum" sz="quarter" idx="12"/>
          </p:nvPr>
        </p:nvSpPr>
        <p:spPr/>
        <p:txBody>
          <a:bodyPr/>
          <a:lstStyle/>
          <a:p>
            <a:pPr>
              <a:defRPr/>
            </a:pPr>
            <a:fld id="{C1A73A4A-FDAD-4655-B177-9E9CE39FF18B}" type="slidenum">
              <a:rPr lang="tr-TR" smtClean="0"/>
              <a:pPr>
                <a:defRPr/>
              </a:pPr>
              <a:t>4</a:t>
            </a:fld>
            <a:endParaRPr lang="tr-TR"/>
          </a:p>
        </p:txBody>
      </p:sp>
    </p:spTree>
    <p:extLst>
      <p:ext uri="{BB962C8B-B14F-4D97-AF65-F5344CB8AC3E}">
        <p14:creationId xmlns:p14="http://schemas.microsoft.com/office/powerpoint/2010/main" val="3215033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pPr>
              <a:defRPr/>
            </a:pPr>
            <a:fld id="{C1A73A4A-FDAD-4655-B177-9E9CE39FF18B}" type="slidenum">
              <a:rPr lang="tr-TR" smtClean="0"/>
              <a:pPr>
                <a:defRPr/>
              </a:pPr>
              <a:t>5</a:t>
            </a:fld>
            <a:endParaRPr lang="tr-TR"/>
          </a:p>
        </p:txBody>
      </p:sp>
      <p:sp>
        <p:nvSpPr>
          <p:cNvPr id="10" name="Unvan 1">
            <a:extLst>
              <a:ext uri="{FF2B5EF4-FFF2-40B4-BE49-F238E27FC236}">
                <a16:creationId xmlns:a16="http://schemas.microsoft.com/office/drawing/2014/main" id="{20B8B705-3EBD-50A0-753F-29B182B42C3D}"/>
              </a:ext>
            </a:extLst>
          </p:cNvPr>
          <p:cNvSpPr>
            <a:spLocks noGrp="1"/>
          </p:cNvSpPr>
          <p:nvPr>
            <p:ph type="title"/>
          </p:nvPr>
        </p:nvSpPr>
        <p:spPr>
          <a:xfrm>
            <a:off x="982663" y="127000"/>
            <a:ext cx="10972800" cy="908050"/>
          </a:xfrm>
        </p:spPr>
        <p:txBody>
          <a:bodyPr/>
          <a:lstStyle/>
          <a:p>
            <a:pPr>
              <a:lnSpc>
                <a:spcPct val="150000"/>
              </a:lnSpc>
            </a:pPr>
            <a:r>
              <a:rPr lang="tr-TR" sz="2800" b="1" i="0" u="none" strike="noStrike" baseline="0" dirty="0">
                <a:latin typeface="Barlow-Bold"/>
              </a:rPr>
              <a:t>Milli Eğitim Bakanlığı Türkiye Yüzyılı Maarif Modeline Genel Bakış</a:t>
            </a:r>
          </a:p>
        </p:txBody>
      </p:sp>
      <p:sp>
        <p:nvSpPr>
          <p:cNvPr id="19" name="Dikdörtgen 18">
            <a:extLst>
              <a:ext uri="{FF2B5EF4-FFF2-40B4-BE49-F238E27FC236}">
                <a16:creationId xmlns:a16="http://schemas.microsoft.com/office/drawing/2014/main" id="{16A76B87-6FC5-09ED-3CA8-DBEA2576785B}"/>
              </a:ext>
            </a:extLst>
          </p:cNvPr>
          <p:cNvSpPr/>
          <p:nvPr/>
        </p:nvSpPr>
        <p:spPr>
          <a:xfrm>
            <a:off x="1199456" y="1124744"/>
            <a:ext cx="4392488" cy="36512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b="1" dirty="0"/>
              <a:t>Temel Yaklaşım: Köklerden Geleceğe</a:t>
            </a:r>
          </a:p>
        </p:txBody>
      </p:sp>
      <p:sp>
        <p:nvSpPr>
          <p:cNvPr id="20" name="Dikdörtgen 19">
            <a:extLst>
              <a:ext uri="{FF2B5EF4-FFF2-40B4-BE49-F238E27FC236}">
                <a16:creationId xmlns:a16="http://schemas.microsoft.com/office/drawing/2014/main" id="{877269BB-552A-6065-AD81-8048857208D9}"/>
              </a:ext>
            </a:extLst>
          </p:cNvPr>
          <p:cNvSpPr/>
          <p:nvPr/>
        </p:nvSpPr>
        <p:spPr>
          <a:xfrm>
            <a:off x="1199456" y="1701800"/>
            <a:ext cx="4392488" cy="365125"/>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tr-TR" b="1" dirty="0"/>
              <a:t>Öğrenci Profili: Yetkin ve Erdemli İnsan</a:t>
            </a:r>
          </a:p>
        </p:txBody>
      </p:sp>
      <p:pic>
        <p:nvPicPr>
          <p:cNvPr id="21" name="Resim 20">
            <a:extLst>
              <a:ext uri="{FF2B5EF4-FFF2-40B4-BE49-F238E27FC236}">
                <a16:creationId xmlns:a16="http://schemas.microsoft.com/office/drawing/2014/main" id="{2919E6E8-4B50-92E0-DB05-83F1CEE723C4}"/>
              </a:ext>
            </a:extLst>
          </p:cNvPr>
          <p:cNvPicPr>
            <a:picLocks noChangeAspect="1"/>
          </p:cNvPicPr>
          <p:nvPr/>
        </p:nvPicPr>
        <p:blipFill>
          <a:blip r:embed="rId2"/>
          <a:stretch>
            <a:fillRect/>
          </a:stretch>
        </p:blipFill>
        <p:spPr>
          <a:xfrm>
            <a:off x="6240016" y="1173007"/>
            <a:ext cx="2232248" cy="1953143"/>
          </a:xfrm>
          <a:prstGeom prst="rect">
            <a:avLst/>
          </a:prstGeom>
        </p:spPr>
      </p:pic>
      <p:sp>
        <p:nvSpPr>
          <p:cNvPr id="22" name="Dikdörtgen 21">
            <a:extLst>
              <a:ext uri="{FF2B5EF4-FFF2-40B4-BE49-F238E27FC236}">
                <a16:creationId xmlns:a16="http://schemas.microsoft.com/office/drawing/2014/main" id="{F967F9C8-6D5F-4F47-839F-F8437E75690C}"/>
              </a:ext>
            </a:extLst>
          </p:cNvPr>
          <p:cNvSpPr/>
          <p:nvPr/>
        </p:nvSpPr>
        <p:spPr>
          <a:xfrm>
            <a:off x="1199456" y="2278856"/>
            <a:ext cx="4392488" cy="36512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tr-TR" b="1" dirty="0"/>
              <a:t>Erdem-Değer-Çerçevesi</a:t>
            </a:r>
          </a:p>
        </p:txBody>
      </p:sp>
      <p:sp>
        <p:nvSpPr>
          <p:cNvPr id="23" name="Dikdörtgen 22">
            <a:extLst>
              <a:ext uri="{FF2B5EF4-FFF2-40B4-BE49-F238E27FC236}">
                <a16:creationId xmlns:a16="http://schemas.microsoft.com/office/drawing/2014/main" id="{B69B58B6-C9FE-772B-8D16-9076FC936B50}"/>
              </a:ext>
            </a:extLst>
          </p:cNvPr>
          <p:cNvSpPr/>
          <p:nvPr/>
        </p:nvSpPr>
        <p:spPr>
          <a:xfrm>
            <a:off x="1199456" y="3181028"/>
            <a:ext cx="4392488" cy="365125"/>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tr-TR" b="1" dirty="0"/>
              <a:t>Beceriler Çerçevesi</a:t>
            </a:r>
          </a:p>
        </p:txBody>
      </p:sp>
      <p:sp>
        <p:nvSpPr>
          <p:cNvPr id="24" name="Dikdörtgen 23">
            <a:extLst>
              <a:ext uri="{FF2B5EF4-FFF2-40B4-BE49-F238E27FC236}">
                <a16:creationId xmlns:a16="http://schemas.microsoft.com/office/drawing/2014/main" id="{EDC04D43-1FB1-3D96-8C18-931CE2C4713A}"/>
              </a:ext>
            </a:extLst>
          </p:cNvPr>
          <p:cNvSpPr/>
          <p:nvPr/>
        </p:nvSpPr>
        <p:spPr>
          <a:xfrm>
            <a:off x="1163471" y="4846146"/>
            <a:ext cx="4392488" cy="365125"/>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b="1" dirty="0"/>
              <a:t>Bütüncül Eğitim Yaklaşımı</a:t>
            </a:r>
          </a:p>
        </p:txBody>
      </p:sp>
      <p:pic>
        <p:nvPicPr>
          <p:cNvPr id="25" name="Resim 24">
            <a:extLst>
              <a:ext uri="{FF2B5EF4-FFF2-40B4-BE49-F238E27FC236}">
                <a16:creationId xmlns:a16="http://schemas.microsoft.com/office/drawing/2014/main" id="{DB3365EE-0839-901C-48F7-CD513D5A2B72}"/>
              </a:ext>
            </a:extLst>
          </p:cNvPr>
          <p:cNvPicPr>
            <a:picLocks noChangeAspect="1"/>
          </p:cNvPicPr>
          <p:nvPr/>
        </p:nvPicPr>
        <p:blipFill rotWithShape="1">
          <a:blip r:embed="rId3"/>
          <a:srcRect l="8847" r="9723" b="15837"/>
          <a:stretch/>
        </p:blipFill>
        <p:spPr>
          <a:xfrm>
            <a:off x="9408885" y="1062420"/>
            <a:ext cx="2556251" cy="2432871"/>
          </a:xfrm>
          <a:prstGeom prst="rect">
            <a:avLst/>
          </a:prstGeom>
        </p:spPr>
      </p:pic>
      <p:sp>
        <p:nvSpPr>
          <p:cNvPr id="26" name="Dikdörtgen 25">
            <a:extLst>
              <a:ext uri="{FF2B5EF4-FFF2-40B4-BE49-F238E27FC236}">
                <a16:creationId xmlns:a16="http://schemas.microsoft.com/office/drawing/2014/main" id="{8C2C1AC4-F578-BB2A-E7AC-7E1C6046A99B}"/>
              </a:ext>
            </a:extLst>
          </p:cNvPr>
          <p:cNvSpPr/>
          <p:nvPr/>
        </p:nvSpPr>
        <p:spPr>
          <a:xfrm>
            <a:off x="1199456" y="3701067"/>
            <a:ext cx="1728192" cy="1024078"/>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tr-TR" sz="1200" dirty="0"/>
              <a:t>Kavramsal Beceriler</a:t>
            </a:r>
          </a:p>
          <a:p>
            <a:pPr algn="ctr"/>
            <a:r>
              <a:rPr lang="tr-TR" sz="1200" dirty="0"/>
              <a:t>Temel Beceriler</a:t>
            </a:r>
          </a:p>
          <a:p>
            <a:pPr algn="ctr"/>
            <a:r>
              <a:rPr lang="tr-TR" sz="1200" dirty="0"/>
              <a:t>Bütünleşik Beceriler</a:t>
            </a:r>
          </a:p>
          <a:p>
            <a:pPr algn="ctr"/>
            <a:r>
              <a:rPr lang="tr-TR" sz="1200" dirty="0"/>
              <a:t>Üst Düzey Düşünme Becerileri</a:t>
            </a:r>
          </a:p>
        </p:txBody>
      </p:sp>
      <p:sp>
        <p:nvSpPr>
          <p:cNvPr id="27" name="Dikdörtgen 26">
            <a:extLst>
              <a:ext uri="{FF2B5EF4-FFF2-40B4-BE49-F238E27FC236}">
                <a16:creationId xmlns:a16="http://schemas.microsoft.com/office/drawing/2014/main" id="{8ED22B09-AE94-29E5-85E5-97ED676892C7}"/>
              </a:ext>
            </a:extLst>
          </p:cNvPr>
          <p:cNvSpPr/>
          <p:nvPr/>
        </p:nvSpPr>
        <p:spPr>
          <a:xfrm>
            <a:off x="3143672" y="3696403"/>
            <a:ext cx="1728192" cy="1024078"/>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tr-TR" sz="1200" dirty="0"/>
              <a:t>Alan Becerileri </a:t>
            </a:r>
          </a:p>
          <a:p>
            <a:pPr algn="ctr"/>
            <a:r>
              <a:rPr lang="tr-TR" sz="1200" dirty="0"/>
              <a:t>Türkçe</a:t>
            </a:r>
          </a:p>
          <a:p>
            <a:pPr algn="ctr"/>
            <a:r>
              <a:rPr lang="tr-TR" sz="1200" dirty="0"/>
              <a:t>Matematik</a:t>
            </a:r>
          </a:p>
          <a:p>
            <a:pPr algn="ctr"/>
            <a:r>
              <a:rPr lang="tr-TR" sz="1200" dirty="0"/>
              <a:t>Fen</a:t>
            </a:r>
          </a:p>
          <a:p>
            <a:pPr algn="ctr"/>
            <a:r>
              <a:rPr lang="tr-TR" sz="1200" dirty="0"/>
              <a:t>Sosyal </a:t>
            </a:r>
          </a:p>
        </p:txBody>
      </p:sp>
      <p:sp>
        <p:nvSpPr>
          <p:cNvPr id="28" name="Dikdörtgen 27">
            <a:extLst>
              <a:ext uri="{FF2B5EF4-FFF2-40B4-BE49-F238E27FC236}">
                <a16:creationId xmlns:a16="http://schemas.microsoft.com/office/drawing/2014/main" id="{EC51AAFC-7373-D8D0-9B3C-09304EE2B425}"/>
              </a:ext>
            </a:extLst>
          </p:cNvPr>
          <p:cNvSpPr/>
          <p:nvPr/>
        </p:nvSpPr>
        <p:spPr>
          <a:xfrm>
            <a:off x="5087888" y="3684110"/>
            <a:ext cx="1728192" cy="1024078"/>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tr-TR" sz="1400" dirty="0"/>
              <a:t>Eğilimler</a:t>
            </a:r>
          </a:p>
          <a:p>
            <a:pPr algn="ctr"/>
            <a:r>
              <a:rPr lang="tr-TR" sz="1400" dirty="0"/>
              <a:t>Benlik Eğilimleri</a:t>
            </a:r>
          </a:p>
          <a:p>
            <a:pPr algn="ctr"/>
            <a:r>
              <a:rPr lang="tr-TR" sz="1400" dirty="0"/>
              <a:t>Sosyal Eğilimler</a:t>
            </a:r>
          </a:p>
          <a:p>
            <a:pPr algn="ctr"/>
            <a:r>
              <a:rPr lang="tr-TR" sz="1400" dirty="0"/>
              <a:t>Entelektüel Eğilimler </a:t>
            </a:r>
          </a:p>
        </p:txBody>
      </p:sp>
      <p:sp>
        <p:nvSpPr>
          <p:cNvPr id="29" name="Dikdörtgen 28">
            <a:extLst>
              <a:ext uri="{FF2B5EF4-FFF2-40B4-BE49-F238E27FC236}">
                <a16:creationId xmlns:a16="http://schemas.microsoft.com/office/drawing/2014/main" id="{9309F04B-87A6-6B03-8044-1CC05047B8C6}"/>
              </a:ext>
            </a:extLst>
          </p:cNvPr>
          <p:cNvSpPr/>
          <p:nvPr/>
        </p:nvSpPr>
        <p:spPr>
          <a:xfrm>
            <a:off x="7054519" y="3675846"/>
            <a:ext cx="1728192" cy="1024078"/>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tr-TR" sz="1200" dirty="0"/>
              <a:t>Sosyal-Duygusal Öğr. </a:t>
            </a:r>
            <a:r>
              <a:rPr lang="tr-TR" sz="1200" dirty="0" err="1"/>
              <a:t>Bec</a:t>
            </a:r>
            <a:r>
              <a:rPr lang="tr-TR" sz="1200" dirty="0"/>
              <a:t>.</a:t>
            </a:r>
          </a:p>
          <a:p>
            <a:pPr algn="ctr"/>
            <a:r>
              <a:rPr lang="tr-TR" sz="1200" dirty="0"/>
              <a:t>Benlik Becerileri</a:t>
            </a:r>
          </a:p>
          <a:p>
            <a:pPr algn="ctr"/>
            <a:r>
              <a:rPr lang="tr-TR" sz="1200" dirty="0"/>
              <a:t>Sosyal Yaşam </a:t>
            </a:r>
            <a:r>
              <a:rPr lang="tr-TR" sz="1200" dirty="0" err="1"/>
              <a:t>Bec</a:t>
            </a:r>
            <a:r>
              <a:rPr lang="tr-TR" sz="1200" dirty="0"/>
              <a:t>.</a:t>
            </a:r>
          </a:p>
          <a:p>
            <a:pPr algn="ctr"/>
            <a:r>
              <a:rPr lang="tr-TR" sz="1200" dirty="0"/>
              <a:t>Ortak/Birleşik </a:t>
            </a:r>
            <a:r>
              <a:rPr lang="tr-TR" sz="1200" dirty="0" err="1"/>
              <a:t>Bec</a:t>
            </a:r>
            <a:r>
              <a:rPr lang="tr-TR" sz="1200" dirty="0"/>
              <a:t>.</a:t>
            </a:r>
          </a:p>
        </p:txBody>
      </p:sp>
      <p:sp>
        <p:nvSpPr>
          <p:cNvPr id="30" name="Dikdörtgen 29">
            <a:extLst>
              <a:ext uri="{FF2B5EF4-FFF2-40B4-BE49-F238E27FC236}">
                <a16:creationId xmlns:a16="http://schemas.microsoft.com/office/drawing/2014/main" id="{42A2789F-3C96-B02C-B247-CDF2568D6DF9}"/>
              </a:ext>
            </a:extLst>
          </p:cNvPr>
          <p:cNvSpPr/>
          <p:nvPr/>
        </p:nvSpPr>
        <p:spPr>
          <a:xfrm>
            <a:off x="9086589" y="3669343"/>
            <a:ext cx="1728192" cy="1024078"/>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tr-TR" sz="1100" dirty="0"/>
              <a:t>Okuryazarlık Becerileri</a:t>
            </a:r>
          </a:p>
          <a:p>
            <a:pPr algn="ctr"/>
            <a:r>
              <a:rPr lang="tr-TR" sz="1100" dirty="0"/>
              <a:t>Bilgi, Dijital, Finansal</a:t>
            </a:r>
          </a:p>
          <a:p>
            <a:pPr algn="ctr"/>
            <a:r>
              <a:rPr lang="tr-TR" sz="1100" dirty="0"/>
              <a:t>Görsel, Kültür, Vatandaşlık</a:t>
            </a:r>
          </a:p>
          <a:p>
            <a:pPr algn="ctr"/>
            <a:r>
              <a:rPr lang="tr-TR" sz="1100" dirty="0"/>
              <a:t>Veri, Sürdürülebilirlik, Sanat</a:t>
            </a:r>
          </a:p>
        </p:txBody>
      </p:sp>
      <p:sp>
        <p:nvSpPr>
          <p:cNvPr id="31" name="Dikdörtgen 30">
            <a:extLst>
              <a:ext uri="{FF2B5EF4-FFF2-40B4-BE49-F238E27FC236}">
                <a16:creationId xmlns:a16="http://schemas.microsoft.com/office/drawing/2014/main" id="{16005C6B-D9F4-1DB2-78F2-780BBDB5F46D}"/>
              </a:ext>
            </a:extLst>
          </p:cNvPr>
          <p:cNvSpPr/>
          <p:nvPr/>
        </p:nvSpPr>
        <p:spPr>
          <a:xfrm>
            <a:off x="1199456" y="5384024"/>
            <a:ext cx="1728192" cy="102407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1200" dirty="0"/>
              <a:t>Öğrenme Çıktıları Çerçevesi</a:t>
            </a:r>
          </a:p>
          <a:p>
            <a:pPr algn="ctr"/>
            <a:r>
              <a:rPr lang="tr-TR" sz="1200" dirty="0"/>
              <a:t>Öğrenme Yaşantıları</a:t>
            </a:r>
          </a:p>
          <a:p>
            <a:pPr algn="ctr"/>
            <a:r>
              <a:rPr lang="tr-TR" sz="1200" dirty="0"/>
              <a:t>Farklılaştırılmış Öğretim </a:t>
            </a:r>
          </a:p>
        </p:txBody>
      </p:sp>
      <p:sp>
        <p:nvSpPr>
          <p:cNvPr id="32" name="Dikdörtgen 31">
            <a:extLst>
              <a:ext uri="{FF2B5EF4-FFF2-40B4-BE49-F238E27FC236}">
                <a16:creationId xmlns:a16="http://schemas.microsoft.com/office/drawing/2014/main" id="{885E403F-0401-31DC-E261-837606EB88A2}"/>
              </a:ext>
            </a:extLst>
          </p:cNvPr>
          <p:cNvSpPr/>
          <p:nvPr/>
        </p:nvSpPr>
        <p:spPr>
          <a:xfrm>
            <a:off x="3143672" y="5379606"/>
            <a:ext cx="1728192" cy="102407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1200" dirty="0"/>
              <a:t>Programlar Arası Bileşenler</a:t>
            </a:r>
          </a:p>
          <a:p>
            <a:pPr algn="ctr"/>
            <a:r>
              <a:rPr lang="tr-TR" sz="1200" dirty="0"/>
              <a:t>Ölçme ve Değerlendirme</a:t>
            </a:r>
          </a:p>
          <a:p>
            <a:pPr algn="ctr"/>
            <a:r>
              <a:rPr lang="tr-TR" sz="1200" dirty="0"/>
              <a:t>Öğretmen Yansıtmaları </a:t>
            </a:r>
          </a:p>
        </p:txBody>
      </p:sp>
      <p:sp>
        <p:nvSpPr>
          <p:cNvPr id="33" name="Dikdörtgen 32">
            <a:extLst>
              <a:ext uri="{FF2B5EF4-FFF2-40B4-BE49-F238E27FC236}">
                <a16:creationId xmlns:a16="http://schemas.microsoft.com/office/drawing/2014/main" id="{155ADFC7-11D1-2A67-D4D8-92F3BE30EEAA}"/>
              </a:ext>
            </a:extLst>
          </p:cNvPr>
          <p:cNvSpPr/>
          <p:nvPr/>
        </p:nvSpPr>
        <p:spPr>
          <a:xfrm>
            <a:off x="5124872" y="5379606"/>
            <a:ext cx="1728192" cy="102407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1200" dirty="0"/>
              <a:t>Bilim/Teknoloji/Çevre</a:t>
            </a:r>
          </a:p>
          <a:p>
            <a:pPr algn="ctr"/>
            <a:r>
              <a:rPr lang="tr-TR" sz="1200" dirty="0"/>
              <a:t>Okul Temelli Planlama</a:t>
            </a:r>
          </a:p>
          <a:p>
            <a:pPr algn="ctr"/>
            <a:r>
              <a:rPr lang="tr-TR" sz="1200" dirty="0"/>
              <a:t>Program Dışı Etkinlikler </a:t>
            </a:r>
          </a:p>
        </p:txBody>
      </p:sp>
      <p:cxnSp>
        <p:nvCxnSpPr>
          <p:cNvPr id="35" name="Düz Bağlayıcı 34">
            <a:extLst>
              <a:ext uri="{FF2B5EF4-FFF2-40B4-BE49-F238E27FC236}">
                <a16:creationId xmlns:a16="http://schemas.microsoft.com/office/drawing/2014/main" id="{E2EAED7A-08C1-D04A-4F1B-96502A0B6EB5}"/>
              </a:ext>
            </a:extLst>
          </p:cNvPr>
          <p:cNvCxnSpPr>
            <a:cxnSpLocks/>
          </p:cNvCxnSpPr>
          <p:nvPr/>
        </p:nvCxnSpPr>
        <p:spPr>
          <a:xfrm>
            <a:off x="407368" y="1307306"/>
            <a:ext cx="0" cy="3721403"/>
          </a:xfrm>
          <a:prstGeom prst="line">
            <a:avLst/>
          </a:prstGeom>
        </p:spPr>
        <p:style>
          <a:lnRef idx="3">
            <a:schemeClr val="dk1"/>
          </a:lnRef>
          <a:fillRef idx="0">
            <a:schemeClr val="dk1"/>
          </a:fillRef>
          <a:effectRef idx="2">
            <a:schemeClr val="dk1"/>
          </a:effectRef>
          <a:fontRef idx="minor">
            <a:schemeClr val="tx1"/>
          </a:fontRef>
        </p:style>
      </p:cxnSp>
      <p:cxnSp>
        <p:nvCxnSpPr>
          <p:cNvPr id="38" name="Düz Ok Bağlayıcısı 37">
            <a:extLst>
              <a:ext uri="{FF2B5EF4-FFF2-40B4-BE49-F238E27FC236}">
                <a16:creationId xmlns:a16="http://schemas.microsoft.com/office/drawing/2014/main" id="{6AC45CF2-1458-0B1F-E668-5C3ABA5F35F9}"/>
              </a:ext>
            </a:extLst>
          </p:cNvPr>
          <p:cNvCxnSpPr>
            <a:cxnSpLocks/>
            <a:endCxn id="19" idx="1"/>
          </p:cNvCxnSpPr>
          <p:nvPr/>
        </p:nvCxnSpPr>
        <p:spPr>
          <a:xfrm>
            <a:off x="407368" y="1307307"/>
            <a:ext cx="79208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1" name="Düz Ok Bağlayıcısı 40">
            <a:extLst>
              <a:ext uri="{FF2B5EF4-FFF2-40B4-BE49-F238E27FC236}">
                <a16:creationId xmlns:a16="http://schemas.microsoft.com/office/drawing/2014/main" id="{7F3A5FAB-7A47-712B-1C0B-73EBF9CA3151}"/>
              </a:ext>
            </a:extLst>
          </p:cNvPr>
          <p:cNvCxnSpPr>
            <a:cxnSpLocks/>
          </p:cNvCxnSpPr>
          <p:nvPr/>
        </p:nvCxnSpPr>
        <p:spPr>
          <a:xfrm>
            <a:off x="422654" y="1881029"/>
            <a:ext cx="79208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2" name="Düz Ok Bağlayıcısı 41">
            <a:extLst>
              <a:ext uri="{FF2B5EF4-FFF2-40B4-BE49-F238E27FC236}">
                <a16:creationId xmlns:a16="http://schemas.microsoft.com/office/drawing/2014/main" id="{0D89119A-5794-464F-2684-8F9C275AED6C}"/>
              </a:ext>
            </a:extLst>
          </p:cNvPr>
          <p:cNvCxnSpPr>
            <a:cxnSpLocks/>
          </p:cNvCxnSpPr>
          <p:nvPr/>
        </p:nvCxnSpPr>
        <p:spPr>
          <a:xfrm>
            <a:off x="409591" y="2445022"/>
            <a:ext cx="79208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3" name="Düz Ok Bağlayıcısı 42">
            <a:extLst>
              <a:ext uri="{FF2B5EF4-FFF2-40B4-BE49-F238E27FC236}">
                <a16:creationId xmlns:a16="http://schemas.microsoft.com/office/drawing/2014/main" id="{3C788212-6F76-5D62-53E9-C928AD5B02A0}"/>
              </a:ext>
            </a:extLst>
          </p:cNvPr>
          <p:cNvCxnSpPr>
            <a:cxnSpLocks/>
          </p:cNvCxnSpPr>
          <p:nvPr/>
        </p:nvCxnSpPr>
        <p:spPr>
          <a:xfrm>
            <a:off x="407368" y="3360257"/>
            <a:ext cx="79208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4" name="Düz Ok Bağlayıcısı 43">
            <a:extLst>
              <a:ext uri="{FF2B5EF4-FFF2-40B4-BE49-F238E27FC236}">
                <a16:creationId xmlns:a16="http://schemas.microsoft.com/office/drawing/2014/main" id="{73CC22AD-6C85-B111-74CC-A489BA3E5968}"/>
              </a:ext>
            </a:extLst>
          </p:cNvPr>
          <p:cNvCxnSpPr>
            <a:cxnSpLocks/>
          </p:cNvCxnSpPr>
          <p:nvPr/>
        </p:nvCxnSpPr>
        <p:spPr>
          <a:xfrm>
            <a:off x="388016" y="5028708"/>
            <a:ext cx="79208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5" name="Düz Ok Bağlayıcısı 44">
            <a:extLst>
              <a:ext uri="{FF2B5EF4-FFF2-40B4-BE49-F238E27FC236}">
                <a16:creationId xmlns:a16="http://schemas.microsoft.com/office/drawing/2014/main" id="{10ED5E29-9862-639B-A5DC-3C83AFB56D0A}"/>
              </a:ext>
            </a:extLst>
          </p:cNvPr>
          <p:cNvCxnSpPr>
            <a:cxnSpLocks/>
          </p:cNvCxnSpPr>
          <p:nvPr/>
        </p:nvCxnSpPr>
        <p:spPr>
          <a:xfrm>
            <a:off x="5592924" y="1868987"/>
            <a:ext cx="647092"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8" name="Bağlayıcı: Dirsek 47">
            <a:extLst>
              <a:ext uri="{FF2B5EF4-FFF2-40B4-BE49-F238E27FC236}">
                <a16:creationId xmlns:a16="http://schemas.microsoft.com/office/drawing/2014/main" id="{72B546AC-02FA-B3FF-4E9B-14F6DF5BAE34}"/>
              </a:ext>
            </a:extLst>
          </p:cNvPr>
          <p:cNvCxnSpPr>
            <a:stCxn id="22" idx="3"/>
          </p:cNvCxnSpPr>
          <p:nvPr/>
        </p:nvCxnSpPr>
        <p:spPr>
          <a:xfrm>
            <a:off x="5591944" y="2461419"/>
            <a:ext cx="4358741" cy="898838"/>
          </a:xfrm>
          <a:prstGeom prst="bentConnector3">
            <a:avLst>
              <a:gd name="adj1" fmla="val 11439"/>
            </a:avLst>
          </a:prstGeom>
          <a:ln>
            <a:tailEnd type="triangle"/>
          </a:ln>
        </p:spPr>
        <p:style>
          <a:lnRef idx="3">
            <a:schemeClr val="dk1"/>
          </a:lnRef>
          <a:fillRef idx="0">
            <a:schemeClr val="dk1"/>
          </a:fillRef>
          <a:effectRef idx="2">
            <a:schemeClr val="dk1"/>
          </a:effectRef>
          <a:fontRef idx="minor">
            <a:schemeClr val="tx1"/>
          </a:fontRef>
        </p:style>
      </p:cxnSp>
      <p:sp>
        <p:nvSpPr>
          <p:cNvPr id="2" name="Altbilgi Yer Tutucusu 3">
            <a:extLst>
              <a:ext uri="{FF2B5EF4-FFF2-40B4-BE49-F238E27FC236}">
                <a16:creationId xmlns:a16="http://schemas.microsoft.com/office/drawing/2014/main" id="{625F0B91-1439-70A6-526E-A205B283F1C3}"/>
              </a:ext>
            </a:extLst>
          </p:cNvPr>
          <p:cNvSpPr>
            <a:spLocks noGrp="1"/>
          </p:cNvSpPr>
          <p:nvPr>
            <p:ph type="ftr" sz="quarter" idx="11"/>
          </p:nvPr>
        </p:nvSpPr>
        <p:spPr>
          <a:xfrm>
            <a:off x="3607284" y="6492875"/>
            <a:ext cx="4450680" cy="365125"/>
          </a:xfrm>
        </p:spPr>
        <p:txBody>
          <a:bodyPr/>
          <a:lstStyle/>
          <a:p>
            <a:pPr>
              <a:defRPr/>
            </a:pPr>
            <a:r>
              <a:rPr lang="tr-TR" sz="2000" dirty="0"/>
              <a:t>Ortaöğretim Genel Müdürlüğü</a:t>
            </a:r>
          </a:p>
        </p:txBody>
      </p:sp>
    </p:spTree>
    <p:extLst>
      <p:ext uri="{BB962C8B-B14F-4D97-AF65-F5344CB8AC3E}">
        <p14:creationId xmlns:p14="http://schemas.microsoft.com/office/powerpoint/2010/main" val="290614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825F7F-FD73-27EB-C746-2C4663A198CD}"/>
              </a:ext>
            </a:extLst>
          </p:cNvPr>
          <p:cNvSpPr>
            <a:spLocks noGrp="1"/>
          </p:cNvSpPr>
          <p:nvPr>
            <p:ph type="title"/>
          </p:nvPr>
        </p:nvSpPr>
        <p:spPr/>
        <p:txBody>
          <a:bodyPr/>
          <a:lstStyle/>
          <a:p>
            <a:r>
              <a:rPr lang="tr-TR" sz="4400" i="0" u="none" strike="noStrike" baseline="0" dirty="0">
                <a:latin typeface="Barlow-Bold"/>
              </a:rPr>
              <a:t>Öğretim Programının Temel Yaklaşımı </a:t>
            </a:r>
            <a:endParaRPr lang="tr-TR" dirty="0"/>
          </a:p>
        </p:txBody>
      </p:sp>
      <p:sp>
        <p:nvSpPr>
          <p:cNvPr id="3" name="İçerik Yer Tutucusu 2">
            <a:extLst>
              <a:ext uri="{FF2B5EF4-FFF2-40B4-BE49-F238E27FC236}">
                <a16:creationId xmlns:a16="http://schemas.microsoft.com/office/drawing/2014/main" id="{7CB32130-73D8-1D13-9E07-E9734A12384A}"/>
              </a:ext>
            </a:extLst>
          </p:cNvPr>
          <p:cNvSpPr>
            <a:spLocks noGrp="1"/>
          </p:cNvSpPr>
          <p:nvPr>
            <p:ph idx="1"/>
          </p:nvPr>
        </p:nvSpPr>
        <p:spPr>
          <a:xfrm>
            <a:off x="609600" y="1166018"/>
            <a:ext cx="10972800" cy="4927278"/>
          </a:xfrm>
        </p:spPr>
        <p:txBody>
          <a:bodyPr/>
          <a:lstStyle/>
          <a:p>
            <a:pPr algn="l">
              <a:lnSpc>
                <a:spcPct val="150000"/>
              </a:lnSpc>
            </a:pPr>
            <a:r>
              <a:rPr lang="tr-TR" sz="2000" b="0" i="0" u="none" strike="noStrike" baseline="0" dirty="0">
                <a:latin typeface="Barlow-Light"/>
              </a:rPr>
              <a:t>Türkiye Yüzyılı Maarif </a:t>
            </a:r>
            <a:r>
              <a:rPr lang="tr-TR" sz="2000" b="0" i="0" u="none" strike="noStrike" baseline="0" dirty="0" err="1">
                <a:latin typeface="Barlow-Light"/>
              </a:rPr>
              <a:t>Modeli'nin</a:t>
            </a:r>
            <a:r>
              <a:rPr lang="tr-TR" sz="2000" b="0" i="0" u="none" strike="noStrike" baseline="0" dirty="0">
                <a:latin typeface="Barlow-Light"/>
              </a:rPr>
              <a:t> merkezinde insan vardır. </a:t>
            </a:r>
          </a:p>
          <a:p>
            <a:pPr algn="l">
              <a:lnSpc>
                <a:spcPct val="150000"/>
              </a:lnSpc>
            </a:pPr>
            <a:r>
              <a:rPr lang="tr-TR" sz="2000" b="0" i="0" u="none" strike="noStrike" baseline="0" dirty="0">
                <a:latin typeface="Barlow-Light"/>
              </a:rPr>
              <a:t>İnsan; zihinsel, duygusal, bedensel, sosyal ve manevi gelişim yönleriyle bütüncül olarak ele alınır. İnsanın kendini tanımasına ve keşfetmesine imkân tanınarak kişilerin ilgi ve kabiliyetleri ölçüsünde esnek ve özgür öğrenme ortamlarının yaygınlaştırıldığı hak ve gelişim temelli bir öğrenme süreci yapılandırılır.</a:t>
            </a:r>
          </a:p>
          <a:p>
            <a:pPr algn="l">
              <a:lnSpc>
                <a:spcPct val="150000"/>
              </a:lnSpc>
            </a:pPr>
            <a:r>
              <a:rPr lang="tr-TR" sz="2000" b="0" i="0" u="none" strike="noStrike" baseline="0" dirty="0">
                <a:latin typeface="Barlow-Light"/>
              </a:rPr>
              <a:t>Programlarda bilgi, beceri, eğilim ve değerler; yetenek, ilgi, ihtiyaç ve bireysel farklılıklarla güçlendirilerek ele alınır. </a:t>
            </a:r>
          </a:p>
          <a:p>
            <a:pPr algn="l">
              <a:lnSpc>
                <a:spcPct val="150000"/>
              </a:lnSpc>
            </a:pPr>
            <a:r>
              <a:rPr lang="tr-TR" sz="2000" b="0" i="0" u="none" strike="noStrike" baseline="0" dirty="0">
                <a:latin typeface="Barlow-Light"/>
              </a:rPr>
              <a:t>Programların teknik açıdan gerektiğinde yenilenen, güncellenen, sadeleşen bir esnekliğe sahip olması ve aynı zamanda millî, manevi ve insani değerlerimiz istikametinde hayata geçirilmesi amaçlanmıştır. </a:t>
            </a:r>
            <a:endParaRPr lang="tr-TR" sz="3600" dirty="0"/>
          </a:p>
        </p:txBody>
      </p:sp>
      <p:sp>
        <p:nvSpPr>
          <p:cNvPr id="5" name="Slayt Numarası Yer Tutucusu 4">
            <a:extLst>
              <a:ext uri="{FF2B5EF4-FFF2-40B4-BE49-F238E27FC236}">
                <a16:creationId xmlns:a16="http://schemas.microsoft.com/office/drawing/2014/main" id="{F89BB171-5A14-239A-EE34-9B3F6452B346}"/>
              </a:ext>
            </a:extLst>
          </p:cNvPr>
          <p:cNvSpPr>
            <a:spLocks noGrp="1"/>
          </p:cNvSpPr>
          <p:nvPr>
            <p:ph type="sldNum" sz="quarter" idx="12"/>
          </p:nvPr>
        </p:nvSpPr>
        <p:spPr/>
        <p:txBody>
          <a:bodyPr/>
          <a:lstStyle/>
          <a:p>
            <a:pPr>
              <a:defRPr/>
            </a:pPr>
            <a:fld id="{C1A73A4A-FDAD-4655-B177-9E9CE39FF18B}" type="slidenum">
              <a:rPr lang="tr-TR" smtClean="0"/>
              <a:pPr>
                <a:defRPr/>
              </a:pPr>
              <a:t>6</a:t>
            </a:fld>
            <a:endParaRPr lang="tr-TR"/>
          </a:p>
        </p:txBody>
      </p:sp>
      <p:sp>
        <p:nvSpPr>
          <p:cNvPr id="6" name="Altbilgi Yer Tutucusu 3">
            <a:extLst>
              <a:ext uri="{FF2B5EF4-FFF2-40B4-BE49-F238E27FC236}">
                <a16:creationId xmlns:a16="http://schemas.microsoft.com/office/drawing/2014/main" id="{110ABB79-73AF-A76D-6EA0-3C62DDEDDBB2}"/>
              </a:ext>
            </a:extLst>
          </p:cNvPr>
          <p:cNvSpPr>
            <a:spLocks noGrp="1"/>
          </p:cNvSpPr>
          <p:nvPr>
            <p:ph type="ftr" sz="quarter" idx="11"/>
          </p:nvPr>
        </p:nvSpPr>
        <p:spPr>
          <a:xfrm>
            <a:off x="3575720" y="6403342"/>
            <a:ext cx="4450680" cy="365125"/>
          </a:xfrm>
        </p:spPr>
        <p:txBody>
          <a:bodyPr/>
          <a:lstStyle/>
          <a:p>
            <a:pPr>
              <a:defRPr/>
            </a:pPr>
            <a:r>
              <a:rPr lang="tr-TR" sz="2000" dirty="0"/>
              <a:t>Ortaöğretim Genel Müdürlüğü</a:t>
            </a:r>
          </a:p>
        </p:txBody>
      </p:sp>
    </p:spTree>
    <p:extLst>
      <p:ext uri="{BB962C8B-B14F-4D97-AF65-F5344CB8AC3E}">
        <p14:creationId xmlns:p14="http://schemas.microsoft.com/office/powerpoint/2010/main" val="1848548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pPr>
              <a:defRPr/>
            </a:pPr>
            <a:fld id="{C1A73A4A-FDAD-4655-B177-9E9CE39FF18B}" type="slidenum">
              <a:rPr lang="tr-TR" smtClean="0"/>
              <a:pPr>
                <a:defRPr/>
              </a:pPr>
              <a:t>7</a:t>
            </a:fld>
            <a:endParaRPr lang="tr-TR"/>
          </a:p>
        </p:txBody>
      </p:sp>
      <p:sp>
        <p:nvSpPr>
          <p:cNvPr id="6" name="İçerik Yer Tutucusu 5">
            <a:extLst>
              <a:ext uri="{FF2B5EF4-FFF2-40B4-BE49-F238E27FC236}">
                <a16:creationId xmlns:a16="http://schemas.microsoft.com/office/drawing/2014/main" id="{A157EE23-9BBE-B84C-5223-631BF5E06D40}"/>
              </a:ext>
            </a:extLst>
          </p:cNvPr>
          <p:cNvSpPr>
            <a:spLocks noGrp="1"/>
          </p:cNvSpPr>
          <p:nvPr>
            <p:ph idx="1"/>
          </p:nvPr>
        </p:nvSpPr>
        <p:spPr/>
        <p:txBody>
          <a:bodyPr/>
          <a:lstStyle/>
          <a:p>
            <a:pPr algn="l">
              <a:lnSpc>
                <a:spcPct val="150000"/>
              </a:lnSpc>
            </a:pPr>
            <a:r>
              <a:rPr lang="tr-TR" sz="2000" b="0" i="0" u="none" strike="noStrike" baseline="0" dirty="0">
                <a:latin typeface="Barlow-Light"/>
              </a:rPr>
              <a:t>Öğretim programları, 1739 sayılı Millî Eğitim Temel Kanunu’nun 2. maddesinde ifade edilen “Türk Millî  Eğitiminin Genel Amaçları” ile “Türk Millî Eğitiminin Temel İlkeleri” esas alınarak hazırlanmıştır. </a:t>
            </a:r>
          </a:p>
          <a:p>
            <a:pPr algn="l">
              <a:lnSpc>
                <a:spcPct val="150000"/>
              </a:lnSpc>
            </a:pPr>
            <a:r>
              <a:rPr lang="tr-TR" sz="2000" b="0" i="0" u="none" strike="noStrike" baseline="0" dirty="0">
                <a:latin typeface="Barlow-Light"/>
              </a:rPr>
              <a:t>Eğitim ve öğretim programlarıyla sürdürülen tüm çalışmalar -okul öncesi, ilköğretim ve ortaöğretim seviyeleri birbirinin tamamlayıcısıdır. </a:t>
            </a:r>
          </a:p>
          <a:p>
            <a:pPr algn="l">
              <a:lnSpc>
                <a:spcPct val="150000"/>
              </a:lnSpc>
            </a:pPr>
            <a:r>
              <a:rPr lang="tr-TR" sz="2000" b="0" i="0" u="none" strike="noStrike" baseline="0" dirty="0">
                <a:latin typeface="Barlow-Light"/>
              </a:rPr>
              <a:t>Ayrıca tüm programlar bütünüyle “Türkiye Yeterlilikler </a:t>
            </a:r>
            <a:r>
              <a:rPr lang="tr-TR" sz="2000" b="0" i="0" u="none" strike="noStrike" baseline="0" dirty="0" err="1">
                <a:latin typeface="Barlow-Light"/>
              </a:rPr>
              <a:t>Çerçevesi”nde</a:t>
            </a:r>
            <a:r>
              <a:rPr lang="tr-TR" sz="2000" b="0" i="0" u="none" strike="noStrike" baseline="0" dirty="0">
                <a:latin typeface="Barlow-Light"/>
              </a:rPr>
              <a:t> ifadesini bulan yetkinlikleri kazanmış; ilgi ve yetenekleri doğrultusunda öğrencilerin bir mesleğe, yükseköğretime ve hayata hazır olmalarını sağlamaya yöneliktir.</a:t>
            </a:r>
            <a:endParaRPr lang="tr-TR" sz="3600" dirty="0"/>
          </a:p>
        </p:txBody>
      </p:sp>
      <p:sp>
        <p:nvSpPr>
          <p:cNvPr id="9" name="Başlık 8">
            <a:extLst>
              <a:ext uri="{FF2B5EF4-FFF2-40B4-BE49-F238E27FC236}">
                <a16:creationId xmlns:a16="http://schemas.microsoft.com/office/drawing/2014/main" id="{D471AEC3-A8A8-9D3D-8839-C402B95E3A4E}"/>
              </a:ext>
            </a:extLst>
          </p:cNvPr>
          <p:cNvSpPr>
            <a:spLocks noGrp="1"/>
          </p:cNvSpPr>
          <p:nvPr>
            <p:ph type="title"/>
          </p:nvPr>
        </p:nvSpPr>
        <p:spPr/>
        <p:txBody>
          <a:bodyPr/>
          <a:lstStyle/>
          <a:p>
            <a:r>
              <a:rPr lang="tr-TR" sz="4400" dirty="0">
                <a:latin typeface="Barlow-Bold"/>
              </a:rPr>
              <a:t>Öğretim Programlarının Genel Amaçları</a:t>
            </a:r>
            <a:endParaRPr lang="tr-TR" dirty="0"/>
          </a:p>
        </p:txBody>
      </p:sp>
      <p:sp>
        <p:nvSpPr>
          <p:cNvPr id="2" name="Altbilgi Yer Tutucusu 3">
            <a:extLst>
              <a:ext uri="{FF2B5EF4-FFF2-40B4-BE49-F238E27FC236}">
                <a16:creationId xmlns:a16="http://schemas.microsoft.com/office/drawing/2014/main" id="{32F4D777-D872-A7A7-70B3-9FFBFD243B06}"/>
              </a:ext>
            </a:extLst>
          </p:cNvPr>
          <p:cNvSpPr>
            <a:spLocks noGrp="1"/>
          </p:cNvSpPr>
          <p:nvPr>
            <p:ph type="ftr" sz="quarter" idx="11"/>
          </p:nvPr>
        </p:nvSpPr>
        <p:spPr>
          <a:xfrm>
            <a:off x="3575720" y="6356351"/>
            <a:ext cx="4450680" cy="365125"/>
          </a:xfrm>
        </p:spPr>
        <p:txBody>
          <a:bodyPr/>
          <a:lstStyle/>
          <a:p>
            <a:pPr>
              <a:defRPr/>
            </a:pPr>
            <a:r>
              <a:rPr lang="tr-TR" sz="2000" dirty="0"/>
              <a:t>Ortaöğretim Genel Müdürlüğü</a:t>
            </a:r>
          </a:p>
        </p:txBody>
      </p:sp>
    </p:spTree>
    <p:extLst>
      <p:ext uri="{BB962C8B-B14F-4D97-AF65-F5344CB8AC3E}">
        <p14:creationId xmlns:p14="http://schemas.microsoft.com/office/powerpoint/2010/main" val="828602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83432" y="127647"/>
            <a:ext cx="10972800" cy="723501"/>
          </a:xfrm>
        </p:spPr>
        <p:txBody>
          <a:bodyPr/>
          <a:lstStyle/>
          <a:p>
            <a:pPr>
              <a:lnSpc>
                <a:spcPct val="150000"/>
              </a:lnSpc>
            </a:pPr>
            <a:r>
              <a:rPr lang="tr-TR" sz="4400" i="0" u="none" strike="noStrike" baseline="0" dirty="0">
                <a:latin typeface="Barlow-Bold"/>
              </a:rPr>
              <a:t>Öğrenci Profili: Yetkin ve Erdemli İnsan</a:t>
            </a:r>
          </a:p>
        </p:txBody>
      </p:sp>
      <p:sp>
        <p:nvSpPr>
          <p:cNvPr id="3" name="İçerik Yer Tutucusu 2"/>
          <p:cNvSpPr>
            <a:spLocks noGrp="1"/>
          </p:cNvSpPr>
          <p:nvPr>
            <p:ph idx="1"/>
          </p:nvPr>
        </p:nvSpPr>
        <p:spPr>
          <a:xfrm>
            <a:off x="551384" y="1340768"/>
            <a:ext cx="10369152" cy="4525963"/>
          </a:xfrm>
        </p:spPr>
        <p:txBody>
          <a:bodyPr/>
          <a:lstStyle/>
          <a:p>
            <a:pPr algn="l">
              <a:lnSpc>
                <a:spcPct val="150000"/>
              </a:lnSpc>
            </a:pPr>
            <a:r>
              <a:rPr lang="tr-TR" sz="2400" b="0" i="0" u="none" strike="noStrike" baseline="0" dirty="0">
                <a:latin typeface="Barlow-Light"/>
              </a:rPr>
              <a:t>Gerçek anlamda bütüncül bir eğitim yaklaşımı; zaman içinde, ontolojik açıdan ve bilgiye erişimde bütünlüğü içermelidir. Bu açıdan öğrenci profili oluşturulurken ontolojik, epistemolojik ve zamansal bütünlüğün nasıl sağlanacağı ve bu bakış açılarının aksiyolojik olgunluk ile nasıl tamamlanacağı açıklanmıştır.</a:t>
            </a:r>
            <a:endParaRPr lang="tr-TR" sz="4000" dirty="0"/>
          </a:p>
        </p:txBody>
      </p:sp>
      <p:sp>
        <p:nvSpPr>
          <p:cNvPr id="4" name="Altbilgi Yer Tutucusu 3"/>
          <p:cNvSpPr>
            <a:spLocks noGrp="1"/>
          </p:cNvSpPr>
          <p:nvPr>
            <p:ph type="ftr" sz="quarter" idx="11"/>
          </p:nvPr>
        </p:nvSpPr>
        <p:spPr>
          <a:xfrm>
            <a:off x="3834656" y="6356350"/>
            <a:ext cx="4522688" cy="365125"/>
          </a:xfrm>
        </p:spPr>
        <p:txBody>
          <a:bodyPr/>
          <a:lstStyle/>
          <a:p>
            <a:pPr>
              <a:defRPr/>
            </a:pPr>
            <a:r>
              <a:rPr lang="tr-TR" dirty="0"/>
              <a:t>ÖĞRETMEN YETİŞTİRME VE GELİŞTİRME GENEL MÜDÜRLÜĞÜ</a:t>
            </a:r>
          </a:p>
        </p:txBody>
      </p:sp>
      <p:sp>
        <p:nvSpPr>
          <p:cNvPr id="5" name="Slayt Numarası Yer Tutucusu 4"/>
          <p:cNvSpPr>
            <a:spLocks noGrp="1"/>
          </p:cNvSpPr>
          <p:nvPr>
            <p:ph type="sldNum" sz="quarter" idx="12"/>
          </p:nvPr>
        </p:nvSpPr>
        <p:spPr/>
        <p:txBody>
          <a:bodyPr/>
          <a:lstStyle/>
          <a:p>
            <a:pPr>
              <a:defRPr/>
            </a:pPr>
            <a:fld id="{C1A73A4A-FDAD-4655-B177-9E9CE39FF18B}" type="slidenum">
              <a:rPr lang="tr-TR" smtClean="0"/>
              <a:pPr>
                <a:defRPr/>
              </a:pPr>
              <a:t>8</a:t>
            </a:fld>
            <a:endParaRPr lang="tr-TR"/>
          </a:p>
        </p:txBody>
      </p:sp>
    </p:spTree>
    <p:extLst>
      <p:ext uri="{BB962C8B-B14F-4D97-AF65-F5344CB8AC3E}">
        <p14:creationId xmlns:p14="http://schemas.microsoft.com/office/powerpoint/2010/main" val="215657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83432" y="44624"/>
            <a:ext cx="10972800" cy="809666"/>
          </a:xfrm>
        </p:spPr>
        <p:txBody>
          <a:bodyPr/>
          <a:lstStyle/>
          <a:p>
            <a:pPr>
              <a:lnSpc>
                <a:spcPct val="150000"/>
              </a:lnSpc>
            </a:pPr>
            <a:r>
              <a:rPr lang="tr-TR" sz="4000" i="0" u="none" strike="noStrike" baseline="0" dirty="0">
                <a:latin typeface="Barlow-Medium"/>
              </a:rPr>
              <a:t>Ontolojik Bütünlük: Ruh ve Beden Bütünlüğü</a:t>
            </a:r>
            <a:endParaRPr lang="tr-TR" sz="4000" dirty="0">
              <a:latin typeface="Barlow-Bold"/>
            </a:endParaRPr>
          </a:p>
        </p:txBody>
      </p:sp>
      <p:sp>
        <p:nvSpPr>
          <p:cNvPr id="3" name="İçerik Yer Tutucusu 2"/>
          <p:cNvSpPr>
            <a:spLocks noGrp="1"/>
          </p:cNvSpPr>
          <p:nvPr>
            <p:ph idx="1"/>
          </p:nvPr>
        </p:nvSpPr>
        <p:spPr>
          <a:xfrm>
            <a:off x="551384" y="1340768"/>
            <a:ext cx="10972800" cy="4525963"/>
          </a:xfrm>
        </p:spPr>
        <p:txBody>
          <a:bodyPr/>
          <a:lstStyle/>
          <a:p>
            <a:pPr algn="l">
              <a:lnSpc>
                <a:spcPct val="150000"/>
              </a:lnSpc>
            </a:pPr>
            <a:r>
              <a:rPr lang="tr-TR" sz="2400" b="0" i="0" u="none" strike="noStrike" baseline="0" dirty="0">
                <a:latin typeface="Barlow-Light"/>
              </a:rPr>
              <a:t>Ontolojik bütünlük; bir öğrencinin bireysel gelişiminin ruh ve beden boyutlarını içeren bütünsel bir bakış açısıyla ele alınmasıdır. Kalp ve zihnimizi içeren ruh; beden ile birlikte iki ontolojik yanımızı ifade eder </a:t>
            </a:r>
          </a:p>
          <a:p>
            <a:pPr algn="l">
              <a:lnSpc>
                <a:spcPct val="150000"/>
              </a:lnSpc>
            </a:pPr>
            <a:r>
              <a:rPr lang="tr-TR" sz="2400" b="0" i="0" u="none" strike="noStrike" baseline="0" dirty="0">
                <a:latin typeface="Barlow-Light"/>
              </a:rPr>
              <a:t>Sağlıklı bir beden ve ahlaklı yani duyguları kontrol edebilen iradeli bir kalp, bir öğrencinin eğitimindeki temel bileşenlerdir. </a:t>
            </a:r>
          </a:p>
          <a:p>
            <a:pPr algn="l">
              <a:lnSpc>
                <a:spcPct val="150000"/>
              </a:lnSpc>
            </a:pPr>
            <a:r>
              <a:rPr lang="tr-TR" sz="2400" b="0" i="0" u="none" strike="noStrike" baseline="0" dirty="0">
                <a:latin typeface="Barlow-Light"/>
              </a:rPr>
              <a:t>Dolayısıyla bir insanın ontolojik anlamda bütünlüğü hem kendisi hem de toplum için daha sağlıklı ve dengeli bir insan olması anlamına gelir.</a:t>
            </a:r>
            <a:endParaRPr lang="tr-TR" sz="4000" dirty="0"/>
          </a:p>
        </p:txBody>
      </p:sp>
      <p:sp>
        <p:nvSpPr>
          <p:cNvPr id="5" name="Slayt Numarası Yer Tutucusu 4"/>
          <p:cNvSpPr>
            <a:spLocks noGrp="1"/>
          </p:cNvSpPr>
          <p:nvPr>
            <p:ph type="sldNum" sz="quarter" idx="12"/>
          </p:nvPr>
        </p:nvSpPr>
        <p:spPr/>
        <p:txBody>
          <a:bodyPr/>
          <a:lstStyle/>
          <a:p>
            <a:pPr>
              <a:defRPr/>
            </a:pPr>
            <a:fld id="{C1A73A4A-FDAD-4655-B177-9E9CE39FF18B}" type="slidenum">
              <a:rPr lang="tr-TR" smtClean="0"/>
              <a:pPr>
                <a:defRPr/>
              </a:pPr>
              <a:t>9</a:t>
            </a:fld>
            <a:endParaRPr lang="tr-TR"/>
          </a:p>
        </p:txBody>
      </p:sp>
      <p:sp>
        <p:nvSpPr>
          <p:cNvPr id="6" name="Altbilgi Yer Tutucusu 3">
            <a:extLst>
              <a:ext uri="{FF2B5EF4-FFF2-40B4-BE49-F238E27FC236}">
                <a16:creationId xmlns:a16="http://schemas.microsoft.com/office/drawing/2014/main" id="{05E6EED8-9039-2C71-437B-73BB370FD302}"/>
              </a:ext>
            </a:extLst>
          </p:cNvPr>
          <p:cNvSpPr>
            <a:spLocks noGrp="1"/>
          </p:cNvSpPr>
          <p:nvPr>
            <p:ph type="ftr" sz="quarter" idx="11"/>
          </p:nvPr>
        </p:nvSpPr>
        <p:spPr>
          <a:xfrm>
            <a:off x="3834656" y="6356350"/>
            <a:ext cx="4522688" cy="365125"/>
          </a:xfrm>
        </p:spPr>
        <p:txBody>
          <a:bodyPr/>
          <a:lstStyle/>
          <a:p>
            <a:pPr>
              <a:defRPr/>
            </a:pPr>
            <a:r>
              <a:rPr lang="tr-TR" dirty="0"/>
              <a:t>ÖĞRETMEN YETİŞTİRME VE GELİŞTİRME GENEL MÜDÜRLÜĞÜ</a:t>
            </a:r>
          </a:p>
        </p:txBody>
      </p:sp>
    </p:spTree>
    <p:extLst>
      <p:ext uri="{BB962C8B-B14F-4D97-AF65-F5344CB8AC3E}">
        <p14:creationId xmlns:p14="http://schemas.microsoft.com/office/powerpoint/2010/main" val="69817008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10756</TotalTime>
  <Words>1459</Words>
  <Application>Microsoft Office PowerPoint</Application>
  <PresentationFormat>Geniş ekran</PresentationFormat>
  <Paragraphs>147</Paragraphs>
  <Slides>18</Slides>
  <Notes>2</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18</vt:i4>
      </vt:variant>
    </vt:vector>
  </HeadingPairs>
  <TitlesOfParts>
    <vt:vector size="29" baseType="lpstr">
      <vt:lpstr>Aptos</vt:lpstr>
      <vt:lpstr>Arial</vt:lpstr>
      <vt:lpstr>Barlow-Bold</vt:lpstr>
      <vt:lpstr>Barlow-Light</vt:lpstr>
      <vt:lpstr>Barlow-Medium</vt:lpstr>
      <vt:lpstr>Barlow-Regular</vt:lpstr>
      <vt:lpstr>Barlow-SemiBold</vt:lpstr>
      <vt:lpstr>Calibri</vt:lpstr>
      <vt:lpstr>Open Sans</vt:lpstr>
      <vt:lpstr>Times New Roman</vt:lpstr>
      <vt:lpstr>Ofis Teması</vt:lpstr>
      <vt:lpstr>PowerPoint Sunusu</vt:lpstr>
      <vt:lpstr>Milli Eğitim Bakanlığı Türkiye Yüzyılı Maarif Modeline Genel Bakış</vt:lpstr>
      <vt:lpstr>Türkiye Yüzyılı Maarif Modeli’nin Özeti</vt:lpstr>
      <vt:lpstr>Köklerden Geleceğe Giden Yol</vt:lpstr>
      <vt:lpstr>Milli Eğitim Bakanlığı Türkiye Yüzyılı Maarif Modeline Genel Bakış</vt:lpstr>
      <vt:lpstr>Öğretim Programının Temel Yaklaşımı </vt:lpstr>
      <vt:lpstr>Öğretim Programlarının Genel Amaçları</vt:lpstr>
      <vt:lpstr>Öğrenci Profili: Yetkin ve Erdemli İnsan</vt:lpstr>
      <vt:lpstr>Ontolojik Bütünlük: Ruh ve Beden Bütünlüğü</vt:lpstr>
      <vt:lpstr>Epistemolojik Bütünlük: Bilgi ve Bilgelik</vt:lpstr>
      <vt:lpstr>Zamansal Bütünlük: Geçmişten Geleceğe Eğitim</vt:lpstr>
      <vt:lpstr>Aksiyolojik Olgunluk: Değerler, Ahlaki Bilinç ve Estetik Bakış Açısı</vt:lpstr>
      <vt:lpstr>Yetkin ve Erdemli İnsan Yetiştirme</vt:lpstr>
      <vt:lpstr>Bütüncül Gelişim</vt:lpstr>
      <vt:lpstr>Sosyal-Duygusal Öğrenme ve Erdem-Değer-Eylem Çerçevesi</vt:lpstr>
      <vt:lpstr>Disiplinlerarası Yaklaşım ve Beceri Gelişimi</vt:lpstr>
      <vt:lpstr>Esneklik ve Uyarlanabilirlik</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ibrahim yavuz</dc:creator>
  <cp:lastModifiedBy>PC1</cp:lastModifiedBy>
  <cp:revision>1590</cp:revision>
  <cp:lastPrinted>2023-01-19T08:14:49Z</cp:lastPrinted>
  <dcterms:created xsi:type="dcterms:W3CDTF">2011-10-11T08:25:07Z</dcterms:created>
  <dcterms:modified xsi:type="dcterms:W3CDTF">2024-11-07T10:49:21Z</dcterms:modified>
</cp:coreProperties>
</file>